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26"/>
  </p:notesMasterIdLst>
  <p:handoutMasterIdLst>
    <p:handoutMasterId r:id="rId2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3" r:id="rId21"/>
    <p:sldId id="277" r:id="rId22"/>
    <p:sldId id="278" r:id="rId23"/>
    <p:sldId id="279" r:id="rId24"/>
    <p:sldId id="280" r:id="rId25"/>
  </p:sldIdLst>
  <p:sldSz cx="9144000" cy="6858000" type="screen4x3"/>
  <p:notesSz cx="6858000" cy="994568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4A983AED-C1E4-4E1C-868B-B0E956C42A25}" type="datetimeFigureOut">
              <a:rPr lang="es-ES" smtClean="0"/>
              <a:t>15/04/2015</a:t>
            </a:fld>
            <a:endParaRPr lang="es-ES"/>
          </a:p>
        </p:txBody>
      </p:sp>
      <p:sp>
        <p:nvSpPr>
          <p:cNvPr id="4" name="3 Marcador de pie de página"/>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D82C1580-8F10-44FD-87BE-525E251256F0}" type="slidenum">
              <a:rPr lang="es-ES" smtClean="0"/>
              <a:t>‹Nº›</a:t>
            </a:fld>
            <a:endParaRPr lang="es-ES"/>
          </a:p>
        </p:txBody>
      </p:sp>
    </p:spTree>
    <p:extLst>
      <p:ext uri="{BB962C8B-B14F-4D97-AF65-F5344CB8AC3E}">
        <p14:creationId xmlns:p14="http://schemas.microsoft.com/office/powerpoint/2010/main" val="4254625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6028DD58-98AA-4FF4-91B8-EF56608696C8}" type="datetimeFigureOut">
              <a:rPr lang="es-ES" smtClean="0"/>
              <a:t>15/04/2015</a:t>
            </a:fld>
            <a:endParaRPr lang="es-ES"/>
          </a:p>
        </p:txBody>
      </p:sp>
      <p:sp>
        <p:nvSpPr>
          <p:cNvPr id="4" name="3 Marcador de imagen de diapositiva"/>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B45F1B95-8278-4446-9DC9-6B88E788578F}" type="slidenum">
              <a:rPr lang="es-ES" smtClean="0"/>
              <a:t>‹Nº›</a:t>
            </a:fld>
            <a:endParaRPr lang="es-ES"/>
          </a:p>
        </p:txBody>
      </p:sp>
    </p:spTree>
    <p:extLst>
      <p:ext uri="{BB962C8B-B14F-4D97-AF65-F5344CB8AC3E}">
        <p14:creationId xmlns:p14="http://schemas.microsoft.com/office/powerpoint/2010/main" val="2779463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946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DF1007-BCC4-48D2-9756-07C3AF8BFE91}" type="slidenum">
              <a:rPr lang="es-AR" smtClean="0"/>
              <a:pPr fontAlgn="base">
                <a:spcBef>
                  <a:spcPct val="0"/>
                </a:spcBef>
                <a:spcAft>
                  <a:spcPct val="0"/>
                </a:spcAft>
                <a:defRPr/>
              </a:pPr>
              <a:t>1</a:t>
            </a:fld>
            <a:endParaRPr lang="es-A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smtClean="0"/>
          </a:p>
        </p:txBody>
      </p:sp>
      <p:sp>
        <p:nvSpPr>
          <p:cNvPr id="4" name="3 Marcador de número de diapositiva"/>
          <p:cNvSpPr>
            <a:spLocks noGrp="1"/>
          </p:cNvSpPr>
          <p:nvPr>
            <p:ph type="sldNum" sz="quarter" idx="5"/>
          </p:nvPr>
        </p:nvSpPr>
        <p:spPr/>
        <p:txBody>
          <a:bodyPr/>
          <a:lstStyle/>
          <a:p>
            <a:pPr>
              <a:defRPr/>
            </a:pPr>
            <a:fld id="{ECD74473-1DE9-4674-AE10-62436866524F}" type="slidenum">
              <a:rPr lang="es-AR" smtClean="0"/>
              <a:pPr>
                <a:defRPr/>
              </a:pPr>
              <a:t>10</a:t>
            </a:fld>
            <a:endParaRPr lang="es-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pPr>
              <a:defRPr/>
            </a:pPr>
            <a:fld id="{D553B8A9-FA4E-4CF5-9980-9C7E169F9FA9}" type="slidenum">
              <a:rPr lang="es-AR" smtClean="0"/>
              <a:pPr>
                <a:defRPr/>
              </a:pPr>
              <a:t>11</a:t>
            </a:fld>
            <a:endParaRPr lang="es-AR"/>
          </a:p>
        </p:txBody>
      </p:sp>
    </p:spTree>
    <p:extLst>
      <p:ext uri="{BB962C8B-B14F-4D97-AF65-F5344CB8AC3E}">
        <p14:creationId xmlns:p14="http://schemas.microsoft.com/office/powerpoint/2010/main" val="1136190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pPr>
              <a:defRPr/>
            </a:pPr>
            <a:fld id="{D553B8A9-FA4E-4CF5-9980-9C7E169F9FA9}" type="slidenum">
              <a:rPr lang="es-AR" smtClean="0"/>
              <a:pPr>
                <a:defRPr/>
              </a:pPr>
              <a:t>12</a:t>
            </a:fld>
            <a:endParaRPr lang="es-AR"/>
          </a:p>
        </p:txBody>
      </p:sp>
    </p:spTree>
    <p:extLst>
      <p:ext uri="{BB962C8B-B14F-4D97-AF65-F5344CB8AC3E}">
        <p14:creationId xmlns:p14="http://schemas.microsoft.com/office/powerpoint/2010/main" val="3623515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pPr>
              <a:defRPr/>
            </a:pPr>
            <a:fld id="{D553B8A9-FA4E-4CF5-9980-9C7E169F9FA9}" type="slidenum">
              <a:rPr lang="es-AR" smtClean="0"/>
              <a:pPr>
                <a:defRPr/>
              </a:pPr>
              <a:t>13</a:t>
            </a:fld>
            <a:endParaRPr lang="es-AR"/>
          </a:p>
        </p:txBody>
      </p:sp>
    </p:spTree>
    <p:extLst>
      <p:ext uri="{BB962C8B-B14F-4D97-AF65-F5344CB8AC3E}">
        <p14:creationId xmlns:p14="http://schemas.microsoft.com/office/powerpoint/2010/main" val="2064949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pPr>
              <a:defRPr/>
            </a:pPr>
            <a:fld id="{D553B8A9-FA4E-4CF5-9980-9C7E169F9FA9}" type="slidenum">
              <a:rPr lang="es-AR" smtClean="0"/>
              <a:pPr>
                <a:defRPr/>
              </a:pPr>
              <a:t>14</a:t>
            </a:fld>
            <a:endParaRPr lang="es-AR"/>
          </a:p>
        </p:txBody>
      </p:sp>
    </p:spTree>
    <p:extLst>
      <p:ext uri="{BB962C8B-B14F-4D97-AF65-F5344CB8AC3E}">
        <p14:creationId xmlns:p14="http://schemas.microsoft.com/office/powerpoint/2010/main" val="527736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smtClean="0"/>
          </a:p>
        </p:txBody>
      </p:sp>
      <p:sp>
        <p:nvSpPr>
          <p:cNvPr id="4" name="3 Marcador de número de diapositiva"/>
          <p:cNvSpPr>
            <a:spLocks noGrp="1"/>
          </p:cNvSpPr>
          <p:nvPr>
            <p:ph type="sldNum" sz="quarter" idx="5"/>
          </p:nvPr>
        </p:nvSpPr>
        <p:spPr/>
        <p:txBody>
          <a:bodyPr/>
          <a:lstStyle/>
          <a:p>
            <a:pPr>
              <a:defRPr/>
            </a:pPr>
            <a:fld id="{C3F9E175-BCB7-428B-995A-5D6BF08FD1C8}" type="slidenum">
              <a:rPr lang="es-AR" smtClean="0"/>
              <a:pPr>
                <a:defRPr/>
              </a:pPr>
              <a:t>15</a:t>
            </a:fld>
            <a:endParaRPr lang="es-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smtClean="0"/>
          </a:p>
        </p:txBody>
      </p:sp>
      <p:sp>
        <p:nvSpPr>
          <p:cNvPr id="4" name="3 Marcador de número de diapositiva"/>
          <p:cNvSpPr>
            <a:spLocks noGrp="1"/>
          </p:cNvSpPr>
          <p:nvPr>
            <p:ph type="sldNum" sz="quarter" idx="5"/>
          </p:nvPr>
        </p:nvSpPr>
        <p:spPr/>
        <p:txBody>
          <a:bodyPr/>
          <a:lstStyle/>
          <a:p>
            <a:pPr>
              <a:defRPr/>
            </a:pPr>
            <a:fld id="{B72E2A5F-7E36-47B0-9191-56469ADA9F2F}" type="slidenum">
              <a:rPr lang="es-AR" smtClean="0"/>
              <a:pPr>
                <a:defRPr/>
              </a:pPr>
              <a:t>16</a:t>
            </a:fld>
            <a:endParaRPr lang="es-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smtClean="0"/>
          </a:p>
        </p:txBody>
      </p:sp>
      <p:sp>
        <p:nvSpPr>
          <p:cNvPr id="4" name="3 Marcador de número de diapositiva"/>
          <p:cNvSpPr>
            <a:spLocks noGrp="1"/>
          </p:cNvSpPr>
          <p:nvPr>
            <p:ph type="sldNum" sz="quarter" idx="5"/>
          </p:nvPr>
        </p:nvSpPr>
        <p:spPr/>
        <p:txBody>
          <a:bodyPr/>
          <a:lstStyle/>
          <a:p>
            <a:pPr>
              <a:defRPr/>
            </a:pPr>
            <a:fld id="{54307B97-343F-40FC-8D70-92D550FAC6B5}" type="slidenum">
              <a:rPr lang="es-AR" smtClean="0"/>
              <a:pPr>
                <a:defRPr/>
              </a:pPr>
              <a:t>20</a:t>
            </a:fld>
            <a:endParaRPr 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2048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BF5089-AB5B-49A3-A9DA-95842D19E2C6}" type="slidenum">
              <a:rPr lang="es-AR" smtClean="0"/>
              <a:pPr fontAlgn="base">
                <a:spcBef>
                  <a:spcPct val="0"/>
                </a:spcBef>
                <a:spcAft>
                  <a:spcPct val="0"/>
                </a:spcAft>
                <a:defRPr/>
              </a:pPr>
              <a:t>2</a:t>
            </a:fld>
            <a:endParaRPr lang="es-A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2150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A79E06-5A58-4579-ABD3-28C151D5F307}" type="slidenum">
              <a:rPr lang="es-AR" smtClean="0"/>
              <a:pPr fontAlgn="base">
                <a:spcBef>
                  <a:spcPct val="0"/>
                </a:spcBef>
                <a:spcAft>
                  <a:spcPct val="0"/>
                </a:spcAft>
                <a:defRPr/>
              </a:pPr>
              <a:t>3</a:t>
            </a:fld>
            <a:endParaRPr lang="es-A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smtClean="0"/>
          </a:p>
        </p:txBody>
      </p:sp>
      <p:sp>
        <p:nvSpPr>
          <p:cNvPr id="4" name="3 Marcador de número de diapositiva"/>
          <p:cNvSpPr>
            <a:spLocks noGrp="1"/>
          </p:cNvSpPr>
          <p:nvPr>
            <p:ph type="sldNum" sz="quarter" idx="5"/>
          </p:nvPr>
        </p:nvSpPr>
        <p:spPr/>
        <p:txBody>
          <a:bodyPr/>
          <a:lstStyle/>
          <a:p>
            <a:pPr>
              <a:defRPr/>
            </a:pPr>
            <a:fld id="{0FCE7F44-A801-404E-86BA-1240C3DAA24D}" type="slidenum">
              <a:rPr lang="es-AR" smtClean="0"/>
              <a:pPr>
                <a:defRPr/>
              </a:pPr>
              <a:t>4</a:t>
            </a:fld>
            <a:endParaRPr lang="es-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2253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1C7BAA-1B34-4FA1-83CC-1B95A8ACD7F0}" type="slidenum">
              <a:rPr lang="es-AR" smtClean="0"/>
              <a:pPr fontAlgn="base">
                <a:spcBef>
                  <a:spcPct val="0"/>
                </a:spcBef>
                <a:spcAft>
                  <a:spcPct val="0"/>
                </a:spcAft>
                <a:defRPr/>
              </a:pPr>
              <a:t>5</a:t>
            </a:fld>
            <a:endParaRPr lang="es-A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2355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6043D9-029D-4A1F-AA3C-35D543130224}" type="slidenum">
              <a:rPr lang="es-AR" smtClean="0"/>
              <a:pPr fontAlgn="base">
                <a:spcBef>
                  <a:spcPct val="0"/>
                </a:spcBef>
                <a:spcAft>
                  <a:spcPct val="0"/>
                </a:spcAft>
                <a:defRPr/>
              </a:pPr>
              <a:t>6</a:t>
            </a:fld>
            <a:endParaRPr lang="es-A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0CFDEF-C6F8-4B5F-8AE3-9CAD78E23DD9}" type="slidenum">
              <a:rPr lang="es-AR" smtClean="0"/>
              <a:pPr fontAlgn="base">
                <a:spcBef>
                  <a:spcPct val="0"/>
                </a:spcBef>
                <a:spcAft>
                  <a:spcPct val="0"/>
                </a:spcAft>
                <a:defRPr/>
              </a:pPr>
              <a:t>7</a:t>
            </a:fld>
            <a:endParaRPr lang="es-A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2560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1C6465-9A7E-4DF1-B449-36F909F3C348}" type="slidenum">
              <a:rPr lang="es-AR" smtClean="0"/>
              <a:pPr fontAlgn="base">
                <a:spcBef>
                  <a:spcPct val="0"/>
                </a:spcBef>
                <a:spcAft>
                  <a:spcPct val="0"/>
                </a:spcAft>
                <a:defRPr/>
              </a:pPr>
              <a:t>8</a:t>
            </a:fld>
            <a:endParaRPr lang="es-A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2662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6223C2-B382-4D77-BF8F-3500E20E2CB5}" type="slidenum">
              <a:rPr lang="es-AR" smtClean="0"/>
              <a:pPr fontAlgn="base">
                <a:spcBef>
                  <a:spcPct val="0"/>
                </a:spcBef>
                <a:spcAft>
                  <a:spcPct val="0"/>
                </a:spcAft>
                <a:defRPr/>
              </a:pPr>
              <a:t>9</a:t>
            </a:fld>
            <a:endParaRPr lang="es-A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1354699B-9E23-47B2-8C17-B4A9BA9E8A2A}" type="datetimeFigureOut">
              <a:rPr lang="es-ES" smtClean="0"/>
              <a:t>15/04/2015</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6A28641-2FA1-4E43-A0D9-A404C9A478C3}"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354699B-9E23-47B2-8C17-B4A9BA9E8A2A}" type="datetimeFigureOut">
              <a:rPr lang="es-ES" smtClean="0"/>
              <a:t>15/04/2015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6A28641-2FA1-4E43-A0D9-A404C9A478C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354699B-9E23-47B2-8C17-B4A9BA9E8A2A}" type="datetimeFigureOut">
              <a:rPr lang="es-ES" smtClean="0"/>
              <a:t>15/04/2015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6A28641-2FA1-4E43-A0D9-A404C9A478C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354699B-9E23-47B2-8C17-B4A9BA9E8A2A}" type="datetimeFigureOut">
              <a:rPr lang="es-ES" smtClean="0"/>
              <a:t>15/04/2015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6A28641-2FA1-4E43-A0D9-A404C9A478C3}"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354699B-9E23-47B2-8C17-B4A9BA9E8A2A}" type="datetimeFigureOut">
              <a:rPr lang="es-ES" smtClean="0"/>
              <a:t>15/04/2015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6A28641-2FA1-4E43-A0D9-A404C9A478C3}"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354699B-9E23-47B2-8C17-B4A9BA9E8A2A}" type="datetimeFigureOut">
              <a:rPr lang="es-ES" smtClean="0"/>
              <a:t>15/04/2015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6A28641-2FA1-4E43-A0D9-A404C9A478C3}"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354699B-9E23-47B2-8C17-B4A9BA9E8A2A}" type="datetimeFigureOut">
              <a:rPr lang="es-ES" smtClean="0"/>
              <a:t>15/04/2015</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6A28641-2FA1-4E43-A0D9-A404C9A478C3}"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1354699B-9E23-47B2-8C17-B4A9BA9E8A2A}" type="datetimeFigureOut">
              <a:rPr lang="es-ES" smtClean="0"/>
              <a:t>15/04/2015</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6A28641-2FA1-4E43-A0D9-A404C9A478C3}"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1354699B-9E23-47B2-8C17-B4A9BA9E8A2A}" type="datetimeFigureOut">
              <a:rPr lang="es-ES" smtClean="0"/>
              <a:t>15/04/2015</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6A28641-2FA1-4E43-A0D9-A404C9A478C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1354699B-9E23-47B2-8C17-B4A9BA9E8A2A}" type="datetimeFigureOut">
              <a:rPr lang="es-ES" smtClean="0"/>
              <a:t>15/04/2015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6A28641-2FA1-4E43-A0D9-A404C9A478C3}"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1354699B-9E23-47B2-8C17-B4A9BA9E8A2A}" type="datetimeFigureOut">
              <a:rPr lang="es-ES" smtClean="0"/>
              <a:t>15/04/2015</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6A28641-2FA1-4E43-A0D9-A404C9A478C3}"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354699B-9E23-47B2-8C17-B4A9BA9E8A2A}" type="datetimeFigureOut">
              <a:rPr lang="es-ES" smtClean="0"/>
              <a:t>15/04/2015</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6A28641-2FA1-4E43-A0D9-A404C9A478C3}"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eaLnBrk="1" fontAlgn="auto" hangingPunct="1">
              <a:spcAft>
                <a:spcPts val="0"/>
              </a:spcAft>
              <a:defRPr/>
            </a:pPr>
            <a:r>
              <a:rPr lang="es-AR" dirty="0" smtClean="0">
                <a:solidFill>
                  <a:schemeClr val="tx2">
                    <a:satMod val="200000"/>
                  </a:schemeClr>
                </a:solidFill>
              </a:rPr>
              <a:t>EL MARCO TEORICO</a:t>
            </a:r>
            <a:endParaRPr lang="es-AR" dirty="0">
              <a:solidFill>
                <a:schemeClr val="tx2">
                  <a:satMod val="200000"/>
                </a:schemeClr>
              </a:solidFill>
            </a:endParaRPr>
          </a:p>
        </p:txBody>
      </p:sp>
      <p:sp>
        <p:nvSpPr>
          <p:cNvPr id="47107" name="2 Subtítulo"/>
          <p:cNvSpPr>
            <a:spLocks noGrp="1"/>
          </p:cNvSpPr>
          <p:nvPr>
            <p:ph type="subTitle" idx="1"/>
          </p:nvPr>
        </p:nvSpPr>
        <p:spPr/>
        <p:txBody>
          <a:bodyPr/>
          <a:lstStyle/>
          <a:p>
            <a:pPr eaLnBrk="1" hangingPunct="1">
              <a:spcBef>
                <a:spcPct val="0"/>
              </a:spcBef>
              <a:buFont typeface="Wingdings 2" pitchFamily="18" charset="2"/>
              <a:buNone/>
            </a:pPr>
            <a:endParaRPr lang="es-ES" smtClean="0"/>
          </a:p>
        </p:txBody>
      </p:sp>
    </p:spTree>
    <p:extLst>
      <p:ext uri="{BB962C8B-B14F-4D97-AF65-F5344CB8AC3E}">
        <p14:creationId xmlns:p14="http://schemas.microsoft.com/office/powerpoint/2010/main" val="4280937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2 Marcador de contenido"/>
          <p:cNvSpPr>
            <a:spLocks noGrp="1"/>
          </p:cNvSpPr>
          <p:nvPr>
            <p:ph idx="1"/>
          </p:nvPr>
        </p:nvSpPr>
        <p:spPr>
          <a:xfrm>
            <a:off x="571500" y="1554163"/>
            <a:ext cx="7858125" cy="4525962"/>
          </a:xfrm>
        </p:spPr>
        <p:txBody>
          <a:bodyPr>
            <a:normAutofit lnSpcReduction="10000"/>
          </a:bodyPr>
          <a:lstStyle/>
          <a:p>
            <a:pPr algn="just" eaLnBrk="1" hangingPunct="1"/>
            <a:r>
              <a:rPr lang="es-AR" sz="3200" dirty="0" smtClean="0"/>
              <a:t>Los valores que llega tener una variable  puede entenderse como una serie, como una sucesión más o menos ordenada de posibilidades. </a:t>
            </a:r>
          </a:p>
          <a:p>
            <a:pPr algn="just" eaLnBrk="1" hangingPunct="1"/>
            <a:r>
              <a:rPr lang="es-AR" sz="3200" dirty="0" smtClean="0"/>
              <a:t>Estas series son de dos tipos básicos:</a:t>
            </a:r>
          </a:p>
          <a:p>
            <a:pPr lvl="1" algn="just" eaLnBrk="1" hangingPunct="1"/>
            <a:r>
              <a:rPr lang="es-AR" sz="2800" dirty="0" err="1" smtClean="0"/>
              <a:t>Contínuas</a:t>
            </a:r>
            <a:r>
              <a:rPr lang="es-AR" sz="2800" dirty="0" smtClean="0"/>
              <a:t>: cuando entre valores existen infinitas posibilidades intermedias.</a:t>
            </a:r>
          </a:p>
          <a:p>
            <a:pPr lvl="1" algn="just" eaLnBrk="1" hangingPunct="1"/>
            <a:r>
              <a:rPr lang="es-AR" sz="2800" dirty="0" smtClean="0"/>
              <a:t>Discretas: cuando las posiciones intermedias carecen de sentido</a:t>
            </a:r>
            <a:r>
              <a:rPr lang="es-AR" dirty="0" smtClean="0"/>
              <a:t>. </a:t>
            </a:r>
          </a:p>
          <a:p>
            <a:pPr lvl="1" eaLnBrk="1" hangingPunct="1"/>
            <a:endParaRPr lang="es-AR" dirty="0" smtClean="0"/>
          </a:p>
          <a:p>
            <a:pPr lvl="1" eaLnBrk="1" hangingPunct="1"/>
            <a:endParaRPr lang="es-AR" dirty="0" smtClean="0"/>
          </a:p>
          <a:p>
            <a:pPr lvl="1" eaLnBrk="1" hangingPunct="1"/>
            <a:endParaRPr lang="es-AR" dirty="0" smtClean="0"/>
          </a:p>
        </p:txBody>
      </p:sp>
      <p:sp>
        <p:nvSpPr>
          <p:cNvPr id="2" name="1 Título"/>
          <p:cNvSpPr>
            <a:spLocks noGrp="1"/>
          </p:cNvSpPr>
          <p:nvPr>
            <p:ph type="title"/>
          </p:nvPr>
        </p:nvSpPr>
        <p:spPr/>
        <p:txBody>
          <a:bodyPr/>
          <a:lstStyle/>
          <a:p>
            <a:pPr eaLnBrk="1" fontAlgn="auto" hangingPunct="1">
              <a:spcAft>
                <a:spcPts val="0"/>
              </a:spcAft>
              <a:defRPr/>
            </a:pPr>
            <a:r>
              <a:rPr lang="es-AR" dirty="0" smtClean="0">
                <a:solidFill>
                  <a:schemeClr val="tx2">
                    <a:satMod val="200000"/>
                  </a:schemeClr>
                </a:solidFill>
              </a:rPr>
              <a:t>Variables:</a:t>
            </a:r>
            <a:endParaRPr lang="es-AR" dirty="0">
              <a:solidFill>
                <a:schemeClr val="tx2">
                  <a:satMod val="200000"/>
                </a:schemeClr>
              </a:solidFill>
            </a:endParaRPr>
          </a:p>
        </p:txBody>
      </p:sp>
    </p:spTree>
    <p:extLst>
      <p:ext uri="{BB962C8B-B14F-4D97-AF65-F5344CB8AC3E}">
        <p14:creationId xmlns:p14="http://schemas.microsoft.com/office/powerpoint/2010/main" val="95476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340768"/>
            <a:ext cx="6447501" cy="3880773"/>
          </a:xfrm>
        </p:spPr>
        <p:txBody>
          <a:bodyPr>
            <a:noAutofit/>
          </a:bodyPr>
          <a:lstStyle/>
          <a:p>
            <a:pPr algn="just"/>
            <a:r>
              <a:rPr lang="es-AR" sz="3600" dirty="0" err="1" smtClean="0"/>
              <a:t>Contínuas</a:t>
            </a:r>
            <a:r>
              <a:rPr lang="es-AR" sz="3600" dirty="0" smtClean="0"/>
              <a:t>: cuando entre valores existen infinitas posibilidades intermedias. Son </a:t>
            </a:r>
            <a:r>
              <a:rPr lang="es-AR" sz="3600" dirty="0" err="1" smtClean="0"/>
              <a:t>numeros</a:t>
            </a:r>
            <a:r>
              <a:rPr lang="es-AR" sz="3600" dirty="0" smtClean="0"/>
              <a:t> decimales</a:t>
            </a:r>
          </a:p>
          <a:p>
            <a:pPr algn="just"/>
            <a:r>
              <a:rPr lang="es-AR" sz="3600" dirty="0" smtClean="0"/>
              <a:t>Ej. Peso de un objeto, estatura de las personas, el rendimiento de un estudiante, promedio de un estudiante</a:t>
            </a:r>
            <a:endParaRPr lang="es-ES" sz="3600" dirty="0"/>
          </a:p>
        </p:txBody>
      </p:sp>
      <p:sp>
        <p:nvSpPr>
          <p:cNvPr id="2" name="1 Título"/>
          <p:cNvSpPr>
            <a:spLocks noGrp="1"/>
          </p:cNvSpPr>
          <p:nvPr>
            <p:ph type="title"/>
          </p:nvPr>
        </p:nvSpPr>
        <p:spPr/>
        <p:txBody>
          <a:bodyPr/>
          <a:lstStyle/>
          <a:p>
            <a:r>
              <a:rPr lang="es-ES" dirty="0" smtClean="0"/>
              <a:t>Variables continuas:</a:t>
            </a:r>
            <a:endParaRPr lang="es-ES" dirty="0"/>
          </a:p>
        </p:txBody>
      </p:sp>
    </p:spTree>
    <p:extLst>
      <p:ext uri="{BB962C8B-B14F-4D97-AF65-F5344CB8AC3E}">
        <p14:creationId xmlns:p14="http://schemas.microsoft.com/office/powerpoint/2010/main" val="4024349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1" algn="just" eaLnBrk="1" hangingPunct="1"/>
            <a:r>
              <a:rPr lang="es-AR" sz="4000" dirty="0" smtClean="0"/>
              <a:t>Discretas: cuando las posiciones intermedias carecen de sentido. </a:t>
            </a:r>
          </a:p>
          <a:p>
            <a:pPr lvl="1" algn="just" eaLnBrk="1" hangingPunct="1"/>
            <a:r>
              <a:rPr lang="es-AR" sz="4000" dirty="0" smtClean="0"/>
              <a:t>Ejemplo: numero de habitantes de una </a:t>
            </a:r>
            <a:r>
              <a:rPr lang="es-AR" sz="4000" dirty="0" err="1" smtClean="0"/>
              <a:t>region</a:t>
            </a:r>
            <a:r>
              <a:rPr lang="es-AR" sz="4000" dirty="0" smtClean="0"/>
              <a:t>, </a:t>
            </a:r>
          </a:p>
          <a:p>
            <a:pPr lvl="1" algn="just" eaLnBrk="1" hangingPunct="1"/>
            <a:r>
              <a:rPr lang="es-AR" sz="4000" dirty="0" smtClean="0"/>
              <a:t>Son  numero enteros, </a:t>
            </a:r>
          </a:p>
        </p:txBody>
      </p:sp>
      <p:sp>
        <p:nvSpPr>
          <p:cNvPr id="2" name="1 Título"/>
          <p:cNvSpPr>
            <a:spLocks noGrp="1"/>
          </p:cNvSpPr>
          <p:nvPr>
            <p:ph type="title"/>
          </p:nvPr>
        </p:nvSpPr>
        <p:spPr/>
        <p:txBody>
          <a:bodyPr/>
          <a:lstStyle/>
          <a:p>
            <a:r>
              <a:rPr lang="es-ES" dirty="0" smtClean="0"/>
              <a:t>Variables discretas</a:t>
            </a:r>
            <a:endParaRPr lang="es-ES" dirty="0"/>
          </a:p>
        </p:txBody>
      </p:sp>
    </p:spTree>
    <p:extLst>
      <p:ext uri="{BB962C8B-B14F-4D97-AF65-F5344CB8AC3E}">
        <p14:creationId xmlns:p14="http://schemas.microsoft.com/office/powerpoint/2010/main" val="1565706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t>Luego de haber precisado los factores que intervienen en un problema, de haberlos definido y analizado hasta determinar el tipo de condicionamiento que los unen, habremos obtenido un conjunto de variables relacionadas entre si de una cierta manera particular. Debemos organizar estas relaciones de molo que podamos construir un esquema coherente que nos exprese el cuadro general del problema.</a:t>
            </a:r>
            <a:endParaRPr lang="es-ES" dirty="0"/>
          </a:p>
        </p:txBody>
      </p:sp>
      <p:sp>
        <p:nvSpPr>
          <p:cNvPr id="2" name="1 Título"/>
          <p:cNvSpPr>
            <a:spLocks noGrp="1"/>
          </p:cNvSpPr>
          <p:nvPr>
            <p:ph type="title"/>
          </p:nvPr>
        </p:nvSpPr>
        <p:spPr/>
        <p:txBody>
          <a:bodyPr>
            <a:normAutofit/>
          </a:bodyPr>
          <a:lstStyle/>
          <a:p>
            <a:r>
              <a:rPr lang="es-ES" dirty="0" smtClean="0"/>
              <a:t>Relaciones entre Variables</a:t>
            </a:r>
            <a:endParaRPr lang="es-ES" dirty="0"/>
          </a:p>
        </p:txBody>
      </p:sp>
    </p:spTree>
    <p:extLst>
      <p:ext uri="{BB962C8B-B14F-4D97-AF65-F5344CB8AC3E}">
        <p14:creationId xmlns:p14="http://schemas.microsoft.com/office/powerpoint/2010/main" val="1668771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4824" y="512064"/>
            <a:ext cx="7772400" cy="756696"/>
          </a:xfrm>
        </p:spPr>
        <p:txBody>
          <a:bodyPr>
            <a:normAutofit/>
          </a:bodyPr>
          <a:lstStyle/>
          <a:p>
            <a:r>
              <a:rPr lang="es-ES" dirty="0" smtClean="0"/>
              <a:t>Variables  </a:t>
            </a:r>
            <a:endParaRPr lang="es-ES" dirty="0"/>
          </a:p>
        </p:txBody>
      </p:sp>
      <p:sp>
        <p:nvSpPr>
          <p:cNvPr id="4" name="3 Marcador de texto"/>
          <p:cNvSpPr>
            <a:spLocks noGrp="1"/>
          </p:cNvSpPr>
          <p:nvPr>
            <p:ph type="body" idx="1"/>
          </p:nvPr>
        </p:nvSpPr>
        <p:spPr>
          <a:xfrm>
            <a:off x="539552" y="1268760"/>
            <a:ext cx="4040188" cy="639762"/>
          </a:xfrm>
          <a:ln>
            <a:solidFill>
              <a:srgbClr val="00B0F0"/>
            </a:solidFill>
          </a:ln>
        </p:spPr>
        <p:txBody>
          <a:bodyPr/>
          <a:lstStyle/>
          <a:p>
            <a:r>
              <a:rPr lang="es-ES" dirty="0" smtClean="0"/>
              <a:t>INDEPENDIENTE</a:t>
            </a:r>
            <a:endParaRPr lang="es-ES" dirty="0"/>
          </a:p>
        </p:txBody>
      </p:sp>
      <p:sp>
        <p:nvSpPr>
          <p:cNvPr id="5" name="4 Marcador de texto"/>
          <p:cNvSpPr>
            <a:spLocks noGrp="1"/>
          </p:cNvSpPr>
          <p:nvPr>
            <p:ph type="body" sz="half" idx="3"/>
          </p:nvPr>
        </p:nvSpPr>
        <p:spPr>
          <a:xfrm>
            <a:off x="4644008" y="1268760"/>
            <a:ext cx="4041775" cy="639762"/>
          </a:xfrm>
          <a:ln>
            <a:solidFill>
              <a:srgbClr val="00B0F0"/>
            </a:solidFill>
          </a:ln>
        </p:spPr>
        <p:txBody>
          <a:bodyPr/>
          <a:lstStyle/>
          <a:p>
            <a:r>
              <a:rPr lang="es-ES" dirty="0" smtClean="0"/>
              <a:t>DEPENDIENTE</a:t>
            </a:r>
            <a:endParaRPr lang="es-ES" dirty="0"/>
          </a:p>
        </p:txBody>
      </p:sp>
      <p:sp>
        <p:nvSpPr>
          <p:cNvPr id="3" name="2 Marcador de contenido"/>
          <p:cNvSpPr>
            <a:spLocks noGrp="1"/>
          </p:cNvSpPr>
          <p:nvPr>
            <p:ph sz="quarter" idx="2"/>
          </p:nvPr>
        </p:nvSpPr>
        <p:spPr>
          <a:xfrm>
            <a:off x="539552" y="2060848"/>
            <a:ext cx="4040188" cy="3959352"/>
          </a:xfrm>
          <a:ln w="12700">
            <a:solidFill>
              <a:srgbClr val="00B0F0"/>
            </a:solidFill>
          </a:ln>
        </p:spPr>
        <p:txBody>
          <a:bodyPr/>
          <a:lstStyle/>
          <a:p>
            <a:r>
              <a:rPr lang="es-ES" dirty="0" smtClean="0"/>
              <a:t>Llamada así porque no depende de ninguna otra.</a:t>
            </a:r>
          </a:p>
          <a:p>
            <a:r>
              <a:rPr lang="es-ES" dirty="0" smtClean="0"/>
              <a:t>Ej.  </a:t>
            </a:r>
            <a:r>
              <a:rPr lang="es-ES" dirty="0" err="1" smtClean="0"/>
              <a:t>Alimentacion</a:t>
            </a:r>
            <a:r>
              <a:rPr lang="es-ES" dirty="0" smtClean="0"/>
              <a:t> que se recibe en la  infancia.</a:t>
            </a:r>
          </a:p>
          <a:p>
            <a:r>
              <a:rPr lang="es-ES" dirty="0" smtClean="0"/>
              <a:t>CAUSA</a:t>
            </a:r>
            <a:endParaRPr lang="es-ES" dirty="0"/>
          </a:p>
        </p:txBody>
      </p:sp>
      <p:sp>
        <p:nvSpPr>
          <p:cNvPr id="6" name="5 Marcador de contenido"/>
          <p:cNvSpPr>
            <a:spLocks noGrp="1"/>
          </p:cNvSpPr>
          <p:nvPr>
            <p:ph sz="quarter" idx="4"/>
          </p:nvPr>
        </p:nvSpPr>
        <p:spPr>
          <a:xfrm>
            <a:off x="4716016" y="2060848"/>
            <a:ext cx="4041775" cy="3959352"/>
          </a:xfrm>
          <a:ln>
            <a:solidFill>
              <a:srgbClr val="00B0F0"/>
            </a:solidFill>
          </a:ln>
        </p:spPr>
        <p:txBody>
          <a:bodyPr/>
          <a:lstStyle/>
          <a:p>
            <a:r>
              <a:rPr lang="es-ES" dirty="0" smtClean="0"/>
              <a:t>Sus valores dependen de lo que asuma la  v. </a:t>
            </a:r>
            <a:r>
              <a:rPr lang="es-ES" dirty="0" err="1" smtClean="0"/>
              <a:t>independ</a:t>
            </a:r>
            <a:r>
              <a:rPr lang="es-ES" dirty="0" smtClean="0"/>
              <a:t>.</a:t>
            </a:r>
          </a:p>
          <a:p>
            <a:r>
              <a:rPr lang="es-ES" dirty="0" smtClean="0"/>
              <a:t>Ej. Como factor que determina la inteligencia de una persona.</a:t>
            </a:r>
          </a:p>
          <a:p>
            <a:r>
              <a:rPr lang="es-ES" dirty="0" smtClean="0"/>
              <a:t>EFECTO</a:t>
            </a:r>
            <a:endParaRPr lang="es-ES" dirty="0"/>
          </a:p>
        </p:txBody>
      </p:sp>
    </p:spTree>
    <p:extLst>
      <p:ext uri="{BB962C8B-B14F-4D97-AF65-F5344CB8AC3E}">
        <p14:creationId xmlns:p14="http://schemas.microsoft.com/office/powerpoint/2010/main" val="798510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2 Marcador de contenido"/>
          <p:cNvSpPr>
            <a:spLocks noGrp="1"/>
          </p:cNvSpPr>
          <p:nvPr>
            <p:ph idx="1"/>
          </p:nvPr>
        </p:nvSpPr>
        <p:spPr>
          <a:xfrm>
            <a:off x="642938" y="1554163"/>
            <a:ext cx="8001000" cy="4525962"/>
          </a:xfrm>
        </p:spPr>
        <p:txBody>
          <a:bodyPr/>
          <a:lstStyle/>
          <a:p>
            <a:pPr algn="just" eaLnBrk="1" hangingPunct="1"/>
            <a:r>
              <a:rPr lang="es-AR" smtClean="0"/>
              <a:t>Cuando nos hallamos ante variables complejas se de proceder a subdividir o descomponer las variables en cualidades más simples y por lo tanto más fáciles de medir.</a:t>
            </a:r>
          </a:p>
          <a:p>
            <a:pPr algn="just" eaLnBrk="1" hangingPunct="1"/>
            <a:r>
              <a:rPr lang="es-AR" smtClean="0"/>
              <a:t>Estas subcualidades que en conjunto integran la variable las llamamos dimensiones.</a:t>
            </a:r>
          </a:p>
        </p:txBody>
      </p:sp>
      <p:sp>
        <p:nvSpPr>
          <p:cNvPr id="2" name="1 Título"/>
          <p:cNvSpPr>
            <a:spLocks noGrp="1"/>
          </p:cNvSpPr>
          <p:nvPr>
            <p:ph type="title"/>
          </p:nvPr>
        </p:nvSpPr>
        <p:spPr/>
        <p:txBody>
          <a:bodyPr>
            <a:normAutofit/>
          </a:bodyPr>
          <a:lstStyle/>
          <a:p>
            <a:pPr eaLnBrk="1" fontAlgn="auto" hangingPunct="1">
              <a:spcAft>
                <a:spcPts val="0"/>
              </a:spcAft>
              <a:defRPr/>
            </a:pPr>
            <a:r>
              <a:rPr lang="es-AR" dirty="0" smtClean="0">
                <a:solidFill>
                  <a:schemeClr val="tx2">
                    <a:satMod val="200000"/>
                  </a:schemeClr>
                </a:solidFill>
              </a:rPr>
              <a:t>VARIABLES Y DIMENSIONES</a:t>
            </a:r>
            <a:endParaRPr lang="es-AR" dirty="0">
              <a:solidFill>
                <a:schemeClr val="tx2">
                  <a:satMod val="200000"/>
                </a:schemeClr>
              </a:solidFill>
            </a:endParaRPr>
          </a:p>
        </p:txBody>
      </p:sp>
    </p:spTree>
    <p:extLst>
      <p:ext uri="{BB962C8B-B14F-4D97-AF65-F5344CB8AC3E}">
        <p14:creationId xmlns:p14="http://schemas.microsoft.com/office/powerpoint/2010/main" val="1505929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2 Marcador de contenido"/>
          <p:cNvSpPr>
            <a:spLocks noGrp="1"/>
          </p:cNvSpPr>
          <p:nvPr>
            <p:ph idx="1"/>
          </p:nvPr>
        </p:nvSpPr>
        <p:spPr>
          <a:xfrm>
            <a:off x="714375" y="1554163"/>
            <a:ext cx="7715250" cy="4525962"/>
          </a:xfrm>
        </p:spPr>
        <p:txBody>
          <a:bodyPr>
            <a:normAutofit/>
          </a:bodyPr>
          <a:lstStyle/>
          <a:p>
            <a:pPr algn="just" eaLnBrk="1" hangingPunct="1"/>
            <a:r>
              <a:rPr lang="es-AR" smtClean="0"/>
              <a:t>Componente significativo de una variable que posee una relativa autonomía.</a:t>
            </a:r>
          </a:p>
          <a:p>
            <a:pPr algn="just" eaLnBrk="1" hangingPunct="1"/>
            <a:r>
              <a:rPr lang="es-AR" smtClean="0"/>
              <a:t>Las dimensiones pueden presentar diferentes valores.</a:t>
            </a:r>
          </a:p>
          <a:p>
            <a:pPr algn="just" eaLnBrk="1" hangingPunct="1"/>
            <a:r>
              <a:rPr lang="es-AR" smtClean="0"/>
              <a:t>Una misma cualidad puede considerarse como una variable en sí o como una dimensión de una variable mayor según el enfoque y propósitos guíen cada investigación.</a:t>
            </a:r>
          </a:p>
        </p:txBody>
      </p:sp>
      <p:sp>
        <p:nvSpPr>
          <p:cNvPr id="2" name="1 Título"/>
          <p:cNvSpPr>
            <a:spLocks noGrp="1"/>
          </p:cNvSpPr>
          <p:nvPr>
            <p:ph type="title"/>
          </p:nvPr>
        </p:nvSpPr>
        <p:spPr/>
        <p:txBody>
          <a:bodyPr/>
          <a:lstStyle/>
          <a:p>
            <a:pPr eaLnBrk="1" fontAlgn="auto" hangingPunct="1">
              <a:spcAft>
                <a:spcPts val="0"/>
              </a:spcAft>
              <a:defRPr/>
            </a:pPr>
            <a:r>
              <a:rPr lang="es-AR" dirty="0" smtClean="0">
                <a:solidFill>
                  <a:schemeClr val="tx2">
                    <a:satMod val="200000"/>
                  </a:schemeClr>
                </a:solidFill>
              </a:rPr>
              <a:t>DIMENSION</a:t>
            </a:r>
            <a:endParaRPr lang="es-AR" dirty="0">
              <a:solidFill>
                <a:schemeClr val="tx2">
                  <a:satMod val="200000"/>
                </a:schemeClr>
              </a:solidFill>
            </a:endParaRPr>
          </a:p>
        </p:txBody>
      </p:sp>
    </p:spTree>
    <p:extLst>
      <p:ext uri="{BB962C8B-B14F-4D97-AF65-F5344CB8AC3E}">
        <p14:creationId xmlns:p14="http://schemas.microsoft.com/office/powerpoint/2010/main" val="82992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S" dirty="0" smtClean="0"/>
              <a:t>Habiendo precisado los factores que intervienen en un problema de haberlos definido y analizado, se debe organizar las variables de acuerdo a las relaciones observadas, para poder construir un esquema coherente que exprese el cuadro general del problema.</a:t>
            </a:r>
            <a:endParaRPr lang="es-BO" dirty="0"/>
          </a:p>
        </p:txBody>
      </p:sp>
      <p:sp>
        <p:nvSpPr>
          <p:cNvPr id="2" name="1 Título"/>
          <p:cNvSpPr>
            <a:spLocks noGrp="1"/>
          </p:cNvSpPr>
          <p:nvPr>
            <p:ph type="title"/>
          </p:nvPr>
        </p:nvSpPr>
        <p:spPr/>
        <p:txBody>
          <a:bodyPr/>
          <a:lstStyle/>
          <a:p>
            <a:r>
              <a:rPr lang="es-ES" dirty="0" smtClean="0"/>
              <a:t>RELACIONES ENTRE VARIABLES</a:t>
            </a:r>
            <a:endParaRPr lang="es-BO" dirty="0"/>
          </a:p>
        </p:txBody>
      </p:sp>
    </p:spTree>
    <p:extLst>
      <p:ext uri="{BB962C8B-B14F-4D97-AF65-F5344CB8AC3E}">
        <p14:creationId xmlns:p14="http://schemas.microsoft.com/office/powerpoint/2010/main" val="3215972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980728"/>
            <a:ext cx="8229600" cy="5026563"/>
          </a:xfrm>
        </p:spPr>
        <p:txBody>
          <a:bodyPr/>
          <a:lstStyle/>
          <a:p>
            <a:r>
              <a:rPr lang="es-ES" dirty="0" smtClean="0"/>
              <a:t>Esa relación  simple puede graficarse como sigue:</a:t>
            </a:r>
          </a:p>
          <a:p>
            <a:endParaRPr lang="es-ES" dirty="0"/>
          </a:p>
          <a:p>
            <a:endParaRPr lang="es-BO" dirty="0"/>
          </a:p>
        </p:txBody>
      </p:sp>
      <p:sp>
        <p:nvSpPr>
          <p:cNvPr id="3" name="2 Título"/>
          <p:cNvSpPr>
            <a:spLocks noGrp="1"/>
          </p:cNvSpPr>
          <p:nvPr>
            <p:ph type="title"/>
          </p:nvPr>
        </p:nvSpPr>
        <p:spPr>
          <a:xfrm>
            <a:off x="457200" y="274638"/>
            <a:ext cx="8229600" cy="562074"/>
          </a:xfrm>
        </p:spPr>
        <p:txBody>
          <a:bodyPr>
            <a:normAutofit fontScale="90000"/>
          </a:bodyPr>
          <a:lstStyle/>
          <a:p>
            <a:r>
              <a:rPr lang="es-ES" dirty="0" smtClean="0"/>
              <a:t>Relaciones entre variables.</a:t>
            </a:r>
            <a:endParaRPr lang="es-BO" dirty="0"/>
          </a:p>
        </p:txBody>
      </p:sp>
      <p:pic>
        <p:nvPicPr>
          <p:cNvPr id="4" name="3 Imagen" descr="http://www.educar-argentina.com.ar/OCT2000/educ301.gif"/>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16832"/>
            <a:ext cx="7848872" cy="864096"/>
          </a:xfrm>
          <a:prstGeom prst="rect">
            <a:avLst/>
          </a:prstGeom>
          <a:noFill/>
          <a:ln>
            <a:noFill/>
          </a:ln>
        </p:spPr>
      </p:pic>
      <p:sp>
        <p:nvSpPr>
          <p:cNvPr id="5" name="4 Rectángulo"/>
          <p:cNvSpPr/>
          <p:nvPr/>
        </p:nvSpPr>
        <p:spPr>
          <a:xfrm>
            <a:off x="467544" y="2780928"/>
            <a:ext cx="8280920" cy="2677656"/>
          </a:xfrm>
          <a:prstGeom prst="rect">
            <a:avLst/>
          </a:prstGeom>
        </p:spPr>
        <p:txBody>
          <a:bodyPr wrap="square">
            <a:spAutoFit/>
          </a:bodyPr>
          <a:lstStyle/>
          <a:p>
            <a:pPr algn="just"/>
            <a:r>
              <a:rPr lang="es-AR" sz="2400" dirty="0"/>
              <a:t>La variable </a:t>
            </a:r>
            <a:r>
              <a:rPr lang="es-AR" sz="2400" b="1" dirty="0"/>
              <a:t>A</a:t>
            </a:r>
            <a:r>
              <a:rPr lang="es-AR" sz="2400" dirty="0"/>
              <a:t> es llamada independiente, pues dentro de la relación establecida no depende de ninguna otra, aunque pudiera resultar dependiente si estudiáramos otra relación. Por ejemplo, la variable “nivel          socio-económico” tiene una relación evidente con la calidad de la alimentación que se recibe. </a:t>
            </a:r>
            <a:r>
              <a:rPr lang="es-AR" dirty="0" smtClean="0"/>
              <a:t>:</a:t>
            </a:r>
            <a:endParaRPr lang="es-BO" dirty="0"/>
          </a:p>
        </p:txBody>
      </p:sp>
    </p:spTree>
    <p:extLst>
      <p:ext uri="{BB962C8B-B14F-4D97-AF65-F5344CB8AC3E}">
        <p14:creationId xmlns:p14="http://schemas.microsoft.com/office/powerpoint/2010/main" val="4130758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educar-argentina.com.ar/OCT2000/educ302.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700808"/>
            <a:ext cx="7920880" cy="648072"/>
          </a:xfrm>
          <a:prstGeom prst="rect">
            <a:avLst/>
          </a:prstGeom>
          <a:noFill/>
          <a:ln>
            <a:noFill/>
          </a:ln>
        </p:spPr>
      </p:pic>
      <p:sp>
        <p:nvSpPr>
          <p:cNvPr id="3" name="2 Título"/>
          <p:cNvSpPr>
            <a:spLocks noGrp="1"/>
          </p:cNvSpPr>
          <p:nvPr>
            <p:ph type="title"/>
          </p:nvPr>
        </p:nvSpPr>
        <p:spPr>
          <a:xfrm>
            <a:off x="457200" y="274638"/>
            <a:ext cx="8229600" cy="490066"/>
          </a:xfrm>
        </p:spPr>
        <p:txBody>
          <a:bodyPr>
            <a:normAutofit fontScale="90000"/>
          </a:bodyPr>
          <a:lstStyle/>
          <a:p>
            <a:endParaRPr lang="es-BO" dirty="0"/>
          </a:p>
        </p:txBody>
      </p:sp>
      <p:sp>
        <p:nvSpPr>
          <p:cNvPr id="5" name="4 Rectángulo"/>
          <p:cNvSpPr/>
          <p:nvPr/>
        </p:nvSpPr>
        <p:spPr>
          <a:xfrm>
            <a:off x="611560" y="1052736"/>
            <a:ext cx="8208912" cy="369332"/>
          </a:xfrm>
          <a:prstGeom prst="rect">
            <a:avLst/>
          </a:prstGeom>
        </p:spPr>
        <p:txBody>
          <a:bodyPr wrap="square">
            <a:spAutoFit/>
          </a:bodyPr>
          <a:lstStyle/>
          <a:p>
            <a:r>
              <a:rPr lang="es-AR" dirty="0"/>
              <a:t>Si llamamos </a:t>
            </a:r>
            <a:r>
              <a:rPr lang="es-AR" b="1" dirty="0"/>
              <a:t>C</a:t>
            </a:r>
            <a:r>
              <a:rPr lang="es-AR" dirty="0"/>
              <a:t> a esta nueva variable obtendremos el siguiente esquema</a:t>
            </a:r>
            <a:endParaRPr lang="es-BO" dirty="0"/>
          </a:p>
        </p:txBody>
      </p:sp>
      <p:sp>
        <p:nvSpPr>
          <p:cNvPr id="8" name="7 Rectángulo"/>
          <p:cNvSpPr/>
          <p:nvPr/>
        </p:nvSpPr>
        <p:spPr>
          <a:xfrm>
            <a:off x="638240" y="2564904"/>
            <a:ext cx="8208912" cy="3693319"/>
          </a:xfrm>
          <a:prstGeom prst="rect">
            <a:avLst/>
          </a:prstGeom>
        </p:spPr>
        <p:txBody>
          <a:bodyPr wrap="square">
            <a:spAutoFit/>
          </a:bodyPr>
          <a:lstStyle/>
          <a:p>
            <a:r>
              <a:rPr lang="es-BO" sz="2000" dirty="0"/>
              <a:t>donde ahora A juega el papel de variable dependiente y C asume el papel de independiente. Es perfectamente posible agrupar las dos relaciones planteadas en un solo esquema, que agrupe a las tres cualidades consideradas. De esta forma tendríamos</a:t>
            </a:r>
            <a:r>
              <a:rPr lang="es-BO" sz="2000" dirty="0" smtClean="0"/>
              <a:t>:</a:t>
            </a:r>
          </a:p>
          <a:p>
            <a:endParaRPr lang="es-BO" dirty="0"/>
          </a:p>
          <a:p>
            <a:endParaRPr lang="es-BO" dirty="0"/>
          </a:p>
          <a:p>
            <a:r>
              <a:rPr lang="es-BO" dirty="0"/>
              <a:t>   </a:t>
            </a:r>
          </a:p>
          <a:p>
            <a:r>
              <a:rPr lang="es-BO" dirty="0"/>
              <a:t>            </a:t>
            </a:r>
            <a:r>
              <a:rPr lang="es-BO" sz="2000" dirty="0"/>
              <a:t>La variable A resulta ahora dependiente respecto a C, pero independiente respecto a B. La designaremos entonces con el nombre de “interviniente”, pues es un factor que interviene entre C y A, modificando o alterando con su propio contenido las relaciones que pudieran existir entre esos dos aspectos.</a:t>
            </a:r>
          </a:p>
        </p:txBody>
      </p:sp>
      <p:pic>
        <p:nvPicPr>
          <p:cNvPr id="10" name="9 Imagen" descr="http://www.educar-argentina.com.ar/OCT2000/educ303.gif"/>
          <p:cNvPicPr/>
          <p:nvPr/>
        </p:nvPicPr>
        <p:blipFill>
          <a:blip r:embed="rId3">
            <a:extLst>
              <a:ext uri="{28A0092B-C50C-407E-A947-70E740481C1C}">
                <a14:useLocalDpi xmlns:a14="http://schemas.microsoft.com/office/drawing/2010/main" val="0"/>
              </a:ext>
            </a:extLst>
          </a:blip>
          <a:srcRect/>
          <a:stretch>
            <a:fillRect/>
          </a:stretch>
        </p:blipFill>
        <p:spPr bwMode="auto">
          <a:xfrm>
            <a:off x="755576" y="3873014"/>
            <a:ext cx="7704856" cy="564098"/>
          </a:xfrm>
          <a:prstGeom prst="rect">
            <a:avLst/>
          </a:prstGeom>
          <a:noFill/>
          <a:ln>
            <a:noFill/>
          </a:ln>
        </p:spPr>
      </p:pic>
    </p:spTree>
    <p:extLst>
      <p:ext uri="{BB962C8B-B14F-4D97-AF65-F5344CB8AC3E}">
        <p14:creationId xmlns:p14="http://schemas.microsoft.com/office/powerpoint/2010/main" val="3763579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411480" algn="just" eaLnBrk="1" fontAlgn="auto" hangingPunct="1">
              <a:spcAft>
                <a:spcPts val="0"/>
              </a:spcAft>
              <a:buFont typeface="Wingdings 2"/>
              <a:buChar char=""/>
              <a:defRPr/>
            </a:pPr>
            <a:r>
              <a:rPr lang="es-AR" dirty="0" smtClean="0"/>
              <a:t>También llamado marco referencial, en sentido restringido marco conceptual, tiene este propósito: dar a la investigación un sistema coordinado y coherente de conceptos y proposiciones que permitan abordar el problema.</a:t>
            </a:r>
          </a:p>
          <a:p>
            <a:pPr marL="411480" algn="just" eaLnBrk="1" fontAlgn="auto" hangingPunct="1">
              <a:spcAft>
                <a:spcPts val="0"/>
              </a:spcAft>
              <a:buFont typeface="Wingdings 2"/>
              <a:buChar char=""/>
              <a:defRPr/>
            </a:pPr>
            <a:r>
              <a:rPr lang="es-AR" dirty="0" smtClean="0"/>
              <a:t>Trata de integrar al problema dentro de un ámbito donde éste cobre sentido, incorporando conocimientos previos y ordenándolas de modo que resulten útiles .</a:t>
            </a:r>
          </a:p>
          <a:p>
            <a:pPr marL="411480" algn="just" eaLnBrk="1" fontAlgn="auto" hangingPunct="1">
              <a:spcAft>
                <a:spcPts val="0"/>
              </a:spcAft>
              <a:buFont typeface="Wingdings 2"/>
              <a:buChar char=""/>
              <a:defRPr/>
            </a:pPr>
            <a:endParaRPr lang="es-AR" dirty="0"/>
          </a:p>
        </p:txBody>
      </p:sp>
      <p:sp>
        <p:nvSpPr>
          <p:cNvPr id="2" name="1 Título"/>
          <p:cNvSpPr>
            <a:spLocks noGrp="1"/>
          </p:cNvSpPr>
          <p:nvPr>
            <p:ph type="title"/>
          </p:nvPr>
        </p:nvSpPr>
        <p:spPr/>
        <p:txBody>
          <a:bodyPr/>
          <a:lstStyle/>
          <a:p>
            <a:pPr eaLnBrk="1" fontAlgn="auto" hangingPunct="1">
              <a:spcAft>
                <a:spcPts val="0"/>
              </a:spcAft>
              <a:defRPr/>
            </a:pPr>
            <a:r>
              <a:rPr lang="es-AR" dirty="0" smtClean="0">
                <a:solidFill>
                  <a:schemeClr val="tx2">
                    <a:satMod val="200000"/>
                  </a:schemeClr>
                </a:solidFill>
              </a:rPr>
              <a:t>Concepto</a:t>
            </a:r>
            <a:endParaRPr lang="es-AR" dirty="0">
              <a:solidFill>
                <a:schemeClr val="tx2">
                  <a:satMod val="200000"/>
                </a:schemeClr>
              </a:solidFill>
            </a:endParaRPr>
          </a:p>
        </p:txBody>
      </p:sp>
    </p:spTree>
    <p:extLst>
      <p:ext uri="{BB962C8B-B14F-4D97-AF65-F5344CB8AC3E}">
        <p14:creationId xmlns:p14="http://schemas.microsoft.com/office/powerpoint/2010/main" val="2576218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2 Marcador de contenido"/>
          <p:cNvSpPr>
            <a:spLocks noGrp="1"/>
          </p:cNvSpPr>
          <p:nvPr>
            <p:ph idx="1"/>
          </p:nvPr>
        </p:nvSpPr>
        <p:spPr>
          <a:xfrm>
            <a:off x="539552" y="1268760"/>
            <a:ext cx="8132440" cy="4572000"/>
          </a:xfrm>
        </p:spPr>
        <p:txBody>
          <a:bodyPr>
            <a:normAutofit lnSpcReduction="10000"/>
          </a:bodyPr>
          <a:lstStyle/>
          <a:p>
            <a:pPr algn="just"/>
            <a:r>
              <a:rPr lang="es-AR" dirty="0"/>
              <a:t>“La hipótesis es la técnica mental más importante del investigador y su función principal es sugerir nuevos experimentos o nuevas observaciones”, apunta con razón W. </a:t>
            </a:r>
            <a:r>
              <a:rPr lang="es-AR" dirty="0" err="1" smtClean="0"/>
              <a:t>Beveridge</a:t>
            </a:r>
            <a:r>
              <a:rPr lang="es-AR" dirty="0"/>
              <a:t>,</a:t>
            </a:r>
            <a:r>
              <a:rPr lang="es-AR" dirty="0" smtClean="0"/>
              <a:t> </a:t>
            </a:r>
            <a:r>
              <a:rPr lang="es-AR" dirty="0"/>
              <a:t>y añade, para resaltar el valor de esta herramienta metodológica, que una hipótesis puede ser muy fértil sin ser correcta, ya que su capacidad para sugerir diferentes pruebas y análisis de la realidad suele resultar de mucha utilidad para detectar nuevos fenómenos hasta entonces pasados por </a:t>
            </a:r>
            <a:r>
              <a:rPr lang="es-AR" dirty="0" smtClean="0"/>
              <a:t>alto.</a:t>
            </a:r>
            <a:endParaRPr lang="es-ES" dirty="0" smtClean="0"/>
          </a:p>
        </p:txBody>
      </p:sp>
      <p:sp>
        <p:nvSpPr>
          <p:cNvPr id="2" name="1 Título"/>
          <p:cNvSpPr>
            <a:spLocks noGrp="1"/>
          </p:cNvSpPr>
          <p:nvPr>
            <p:ph type="title"/>
          </p:nvPr>
        </p:nvSpPr>
        <p:spPr/>
        <p:txBody>
          <a:bodyPr/>
          <a:lstStyle/>
          <a:p>
            <a:pPr>
              <a:defRPr/>
            </a:pPr>
            <a:r>
              <a:rPr lang="es-AR" dirty="0" smtClean="0"/>
              <a:t>CONCEPTO DE HIPOTESIS</a:t>
            </a:r>
            <a:endParaRPr lang="es-AR" dirty="0"/>
          </a:p>
        </p:txBody>
      </p:sp>
    </p:spTree>
    <p:extLst>
      <p:ext uri="{BB962C8B-B14F-4D97-AF65-F5344CB8AC3E}">
        <p14:creationId xmlns:p14="http://schemas.microsoft.com/office/powerpoint/2010/main" val="2822475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908720"/>
            <a:ext cx="8229600" cy="5400600"/>
          </a:xfrm>
        </p:spPr>
        <p:txBody>
          <a:bodyPr>
            <a:normAutofit fontScale="92500" lnSpcReduction="20000"/>
          </a:bodyPr>
          <a:lstStyle/>
          <a:p>
            <a:pPr marL="109728" indent="0" algn="just">
              <a:buNone/>
            </a:pPr>
            <a:r>
              <a:rPr lang="es-AR" dirty="0"/>
              <a:t>Para que una hipótesis cumpla con su cometido esencial debe reunir una serie de características primordiales, entre las que pueden destacarse:</a:t>
            </a:r>
            <a:endParaRPr lang="es-BO" dirty="0"/>
          </a:p>
          <a:p>
            <a:pPr algn="just"/>
            <a:r>
              <a:rPr lang="es-AR" dirty="0"/>
              <a:t>- Clara conceptualización, que permita identificar sin lugar a dudas cada uno de los términos que involucra y que destierre, hasta donde sea posible, toda vaguedad en el enunciado.</a:t>
            </a:r>
            <a:endParaRPr lang="es-BO" dirty="0"/>
          </a:p>
          <a:p>
            <a:pPr algn="just"/>
            <a:r>
              <a:rPr lang="es-AR" dirty="0"/>
              <a:t>- Referentes empíricos, que posibiliten encontrar hechos concretos sobre los cuales se podrá luego corroborarla o refutarla.</a:t>
            </a:r>
            <a:endParaRPr lang="es-BO" dirty="0"/>
          </a:p>
          <a:p>
            <a:pPr algn="just"/>
            <a:r>
              <a:rPr lang="es-AR" dirty="0"/>
              <a:t>- Especificación clara respecto a las condiciones en que puede someterse a prueba.</a:t>
            </a:r>
            <a:endParaRPr lang="es-BO" dirty="0"/>
          </a:p>
          <a:p>
            <a:pPr algn="just"/>
            <a:r>
              <a:rPr lang="es-AR" dirty="0"/>
              <a:t>- Relaciones precisas con los conceptos que usualmente se emplean en el campo de conocimiento sobre el que versa.</a:t>
            </a:r>
            <a:endParaRPr lang="es-BO" dirty="0"/>
          </a:p>
          <a:p>
            <a:endParaRPr lang="es-BO" dirty="0"/>
          </a:p>
        </p:txBody>
      </p:sp>
      <p:sp>
        <p:nvSpPr>
          <p:cNvPr id="3" name="2 Título"/>
          <p:cNvSpPr>
            <a:spLocks noGrp="1"/>
          </p:cNvSpPr>
          <p:nvPr>
            <p:ph type="title"/>
          </p:nvPr>
        </p:nvSpPr>
        <p:spPr>
          <a:xfrm>
            <a:off x="457200" y="274638"/>
            <a:ext cx="8229600" cy="562074"/>
          </a:xfrm>
        </p:spPr>
        <p:txBody>
          <a:bodyPr>
            <a:normAutofit fontScale="90000"/>
          </a:bodyPr>
          <a:lstStyle/>
          <a:p>
            <a:r>
              <a:rPr lang="es-ES" dirty="0" smtClean="0"/>
              <a:t>Concepto de hipótesis.</a:t>
            </a:r>
            <a:endParaRPr lang="es-BO" dirty="0"/>
          </a:p>
        </p:txBody>
      </p:sp>
    </p:spTree>
    <p:extLst>
      <p:ext uri="{BB962C8B-B14F-4D97-AF65-F5344CB8AC3E}">
        <p14:creationId xmlns:p14="http://schemas.microsoft.com/office/powerpoint/2010/main" val="588079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AR" sz="3200" dirty="0"/>
              <a:t>En primer lugar resulta de gran utilidad que el investigador, al comenzar a estudiar su tema, se empape de todo lo desarrollado sobre la materia por medio de una sistemática y amplia consulta bibliográfica, apelando naturalmente a bibliotecas, </a:t>
            </a:r>
            <a:r>
              <a:rPr lang="es-AR" sz="3200" dirty="0" smtClean="0"/>
              <a:t>archivos</a:t>
            </a:r>
            <a:r>
              <a:rPr lang="es-AR" sz="3200" dirty="0"/>
              <a:t>, centros de investigación, etcétera</a:t>
            </a:r>
            <a:r>
              <a:rPr lang="es-AR" sz="3200" dirty="0" smtClean="0"/>
              <a:t>.</a:t>
            </a:r>
          </a:p>
          <a:p>
            <a:pPr algn="just"/>
            <a:endParaRPr lang="es-BO" dirty="0"/>
          </a:p>
        </p:txBody>
      </p:sp>
      <p:sp>
        <p:nvSpPr>
          <p:cNvPr id="3" name="2 Título"/>
          <p:cNvSpPr>
            <a:spLocks noGrp="1"/>
          </p:cNvSpPr>
          <p:nvPr>
            <p:ph type="title"/>
          </p:nvPr>
        </p:nvSpPr>
        <p:spPr/>
        <p:txBody>
          <a:bodyPr>
            <a:normAutofit fontScale="90000"/>
          </a:bodyPr>
          <a:lstStyle/>
          <a:p>
            <a:r>
              <a:rPr lang="es-ES" dirty="0" smtClean="0"/>
              <a:t>COMO FORMULAR EL MARCO TEÓRICO</a:t>
            </a:r>
            <a:endParaRPr lang="es-BO" dirty="0"/>
          </a:p>
        </p:txBody>
      </p:sp>
    </p:spTree>
    <p:extLst>
      <p:ext uri="{BB962C8B-B14F-4D97-AF65-F5344CB8AC3E}">
        <p14:creationId xmlns:p14="http://schemas.microsoft.com/office/powerpoint/2010/main" val="3355117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052736"/>
            <a:ext cx="8229600" cy="4954555"/>
          </a:xfrm>
        </p:spPr>
        <p:txBody>
          <a:bodyPr/>
          <a:lstStyle/>
          <a:p>
            <a:pPr algn="just"/>
            <a:r>
              <a:rPr lang="es-AR" sz="3200" dirty="0" smtClean="0"/>
              <a:t>Luego </a:t>
            </a:r>
            <a:r>
              <a:rPr lang="es-AR" sz="3200" dirty="0"/>
              <a:t>de lo anterior, y ya examinado el problema desde un punto de vista general, será conveniente enfatizar la clarificación de los conceptos a emplear: elaborar definiciones –aun cuando provisionales- , delimitar significados, precisar nociones vagas o confusas, no sólo será conveniente sino en verdad imprescindible.</a:t>
            </a:r>
            <a:endParaRPr lang="es-BO" sz="3200" dirty="0"/>
          </a:p>
          <a:p>
            <a:endParaRPr lang="es-BO" dirty="0"/>
          </a:p>
        </p:txBody>
      </p:sp>
      <p:sp>
        <p:nvSpPr>
          <p:cNvPr id="3" name="2 Título"/>
          <p:cNvSpPr>
            <a:spLocks noGrp="1"/>
          </p:cNvSpPr>
          <p:nvPr>
            <p:ph type="title"/>
          </p:nvPr>
        </p:nvSpPr>
        <p:spPr>
          <a:xfrm>
            <a:off x="457200" y="274638"/>
            <a:ext cx="8229600" cy="562074"/>
          </a:xfrm>
        </p:spPr>
        <p:txBody>
          <a:bodyPr>
            <a:normAutofit fontScale="90000"/>
          </a:bodyPr>
          <a:lstStyle/>
          <a:p>
            <a:r>
              <a:rPr lang="es-ES" dirty="0" smtClean="0"/>
              <a:t>Como formular el marco teórico.</a:t>
            </a:r>
            <a:endParaRPr lang="es-BO" dirty="0"/>
          </a:p>
        </p:txBody>
      </p:sp>
    </p:spTree>
    <p:extLst>
      <p:ext uri="{BB962C8B-B14F-4D97-AF65-F5344CB8AC3E}">
        <p14:creationId xmlns:p14="http://schemas.microsoft.com/office/powerpoint/2010/main" val="2962985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052736"/>
            <a:ext cx="8229600" cy="4954555"/>
          </a:xfrm>
        </p:spPr>
        <p:txBody>
          <a:bodyPr>
            <a:normAutofit fontScale="92500" lnSpcReduction="20000"/>
          </a:bodyPr>
          <a:lstStyle/>
          <a:p>
            <a:pPr algn="just"/>
            <a:r>
              <a:rPr lang="es-AR" dirty="0"/>
              <a:t>Contando ya con estas herramientas conceptuales convendrá determinar si los conceptos involucrados pueden o no tomarse como variables; en caso afirmativo habrá que analizarlos individualmente para encontrar sus posibles dimensiones y sus necesarias </a:t>
            </a:r>
            <a:r>
              <a:rPr lang="es-AR" dirty="0" smtClean="0"/>
              <a:t>relaciones.</a:t>
            </a:r>
          </a:p>
          <a:p>
            <a:pPr algn="just"/>
            <a:endParaRPr lang="es-AR" dirty="0" smtClean="0"/>
          </a:p>
          <a:p>
            <a:pPr algn="just"/>
            <a:r>
              <a:rPr lang="es-AR" dirty="0"/>
              <a:t>Por último recomendamos realizar la mayor parte de esta tarea por escrito, ya sea que estos borradores y apuntes iniciales corran el destino de ser desechados como simple instrumental de una fase del trabajo, o que –convenientemente organizados y redactados– pasen a integrar el cuerpo expositivo final de la </a:t>
            </a:r>
            <a:r>
              <a:rPr lang="es-AR" dirty="0" smtClean="0"/>
              <a:t>obra.</a:t>
            </a:r>
            <a:endParaRPr lang="es-BO" dirty="0"/>
          </a:p>
        </p:txBody>
      </p:sp>
      <p:sp>
        <p:nvSpPr>
          <p:cNvPr id="3" name="2 Título"/>
          <p:cNvSpPr>
            <a:spLocks noGrp="1"/>
          </p:cNvSpPr>
          <p:nvPr>
            <p:ph type="title"/>
          </p:nvPr>
        </p:nvSpPr>
        <p:spPr>
          <a:xfrm>
            <a:off x="457200" y="274638"/>
            <a:ext cx="8229600" cy="706090"/>
          </a:xfrm>
        </p:spPr>
        <p:txBody>
          <a:bodyPr>
            <a:normAutofit fontScale="90000"/>
          </a:bodyPr>
          <a:lstStyle/>
          <a:p>
            <a:r>
              <a:rPr lang="es-ES" smtClean="0"/>
              <a:t>Como formular </a:t>
            </a:r>
            <a:r>
              <a:rPr lang="es-ES" dirty="0" smtClean="0"/>
              <a:t>el marco teórico</a:t>
            </a:r>
            <a:endParaRPr lang="es-BO" dirty="0"/>
          </a:p>
        </p:txBody>
      </p:sp>
    </p:spTree>
    <p:extLst>
      <p:ext uri="{BB962C8B-B14F-4D97-AF65-F5344CB8AC3E}">
        <p14:creationId xmlns:p14="http://schemas.microsoft.com/office/powerpoint/2010/main" val="325288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2 Marcador de contenido"/>
          <p:cNvSpPr>
            <a:spLocks noGrp="1"/>
          </p:cNvSpPr>
          <p:nvPr>
            <p:ph idx="1"/>
          </p:nvPr>
        </p:nvSpPr>
        <p:spPr/>
        <p:txBody>
          <a:bodyPr>
            <a:normAutofit/>
          </a:bodyPr>
          <a:lstStyle/>
          <a:p>
            <a:pPr algn="just" eaLnBrk="1" hangingPunct="1"/>
            <a:r>
              <a:rPr lang="es-AR" sz="2800" dirty="0" smtClean="0"/>
              <a:t>El marco teórico cumple la función de situar al problema dentro de un conjunto de conocimientos en lo posible, sólidos y confiables que permitan orientar la búsqueda y ofrezcan una conceptualización adecuada de los términos utilizados.</a:t>
            </a:r>
          </a:p>
        </p:txBody>
      </p:sp>
      <p:sp>
        <p:nvSpPr>
          <p:cNvPr id="2" name="1 Título"/>
          <p:cNvSpPr>
            <a:spLocks noGrp="1"/>
          </p:cNvSpPr>
          <p:nvPr>
            <p:ph type="title"/>
          </p:nvPr>
        </p:nvSpPr>
        <p:spPr/>
        <p:txBody>
          <a:bodyPr/>
          <a:lstStyle/>
          <a:p>
            <a:pPr eaLnBrk="1" fontAlgn="auto" hangingPunct="1">
              <a:spcAft>
                <a:spcPts val="0"/>
              </a:spcAft>
              <a:defRPr/>
            </a:pPr>
            <a:endParaRPr lang="es-AR">
              <a:solidFill>
                <a:schemeClr val="tx2">
                  <a:satMod val="200000"/>
                </a:schemeClr>
              </a:solidFill>
            </a:endParaRPr>
          </a:p>
        </p:txBody>
      </p:sp>
    </p:spTree>
    <p:extLst>
      <p:ext uri="{BB962C8B-B14F-4D97-AF65-F5344CB8AC3E}">
        <p14:creationId xmlns:p14="http://schemas.microsoft.com/office/powerpoint/2010/main" val="89643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2 Marcador de contenido"/>
          <p:cNvSpPr>
            <a:spLocks noGrp="1"/>
          </p:cNvSpPr>
          <p:nvPr>
            <p:ph idx="1"/>
          </p:nvPr>
        </p:nvSpPr>
        <p:spPr>
          <a:xfrm>
            <a:off x="857250" y="1143000"/>
            <a:ext cx="7772400" cy="4572000"/>
          </a:xfrm>
        </p:spPr>
        <p:txBody>
          <a:bodyPr>
            <a:normAutofit lnSpcReduction="10000"/>
          </a:bodyPr>
          <a:lstStyle/>
          <a:p>
            <a:r>
              <a:rPr lang="es-AR" sz="3200" dirty="0" smtClean="0"/>
              <a:t>Es un conjunto de definiciones , conceptos y proposiciones relacionadas entre si.</a:t>
            </a:r>
          </a:p>
          <a:p>
            <a:r>
              <a:rPr lang="es-AR" sz="3200" dirty="0" smtClean="0"/>
              <a:t> TEORIA CIENTIFICA:</a:t>
            </a:r>
          </a:p>
          <a:p>
            <a:r>
              <a:rPr lang="es-AR" sz="3200" dirty="0" smtClean="0"/>
              <a:t>Es el sistema de conceptos, hipótesis, leyes, principios lógicamente articulados, que explican una clase de hechos observables</a:t>
            </a:r>
          </a:p>
        </p:txBody>
      </p:sp>
      <p:sp>
        <p:nvSpPr>
          <p:cNvPr id="2" name="1 Título"/>
          <p:cNvSpPr>
            <a:spLocks noGrp="1"/>
          </p:cNvSpPr>
          <p:nvPr>
            <p:ph type="title"/>
          </p:nvPr>
        </p:nvSpPr>
        <p:spPr/>
        <p:txBody>
          <a:bodyPr/>
          <a:lstStyle/>
          <a:p>
            <a:pPr>
              <a:defRPr/>
            </a:pPr>
            <a:r>
              <a:rPr lang="es-AR" dirty="0" smtClean="0"/>
              <a:t>TEORIA</a:t>
            </a:r>
            <a:endParaRPr lang="es-AR" dirty="0"/>
          </a:p>
        </p:txBody>
      </p:sp>
    </p:spTree>
    <p:extLst>
      <p:ext uri="{BB962C8B-B14F-4D97-AF65-F5344CB8AC3E}">
        <p14:creationId xmlns:p14="http://schemas.microsoft.com/office/powerpoint/2010/main" val="1863843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2 Marcador de contenido"/>
          <p:cNvSpPr>
            <a:spLocks noGrp="1"/>
          </p:cNvSpPr>
          <p:nvPr>
            <p:ph idx="1"/>
          </p:nvPr>
        </p:nvSpPr>
        <p:spPr>
          <a:xfrm>
            <a:off x="539552" y="1700808"/>
            <a:ext cx="6447501" cy="3880773"/>
          </a:xfrm>
        </p:spPr>
        <p:txBody>
          <a:bodyPr>
            <a:noAutofit/>
          </a:bodyPr>
          <a:lstStyle/>
          <a:p>
            <a:pPr algn="just" eaLnBrk="1" hangingPunct="1"/>
            <a:r>
              <a:rPr lang="es-AR" sz="3200" dirty="0" smtClean="0"/>
              <a:t>Busca encontrar las causas que producen determinados hechos o regularidades entre los fenómenos conocidos, hallarles una explicación, incluirlos dentro de leyes generales que regulan su comportamiento y los hacen </a:t>
            </a:r>
            <a:r>
              <a:rPr lang="es-AR" sz="3200" dirty="0" err="1" smtClean="0"/>
              <a:t>intendibles</a:t>
            </a:r>
            <a:r>
              <a:rPr lang="es-AR" sz="3200" dirty="0" smtClean="0"/>
              <a:t>.</a:t>
            </a:r>
          </a:p>
          <a:p>
            <a:pPr algn="just" eaLnBrk="1" hangingPunct="1"/>
            <a:r>
              <a:rPr lang="es-AR" sz="3200" dirty="0" smtClean="0"/>
              <a:t>Relación causa – efecto.</a:t>
            </a:r>
          </a:p>
        </p:txBody>
      </p:sp>
      <p:sp>
        <p:nvSpPr>
          <p:cNvPr id="2" name="1 Título"/>
          <p:cNvSpPr>
            <a:spLocks noGrp="1"/>
          </p:cNvSpPr>
          <p:nvPr>
            <p:ph type="title"/>
          </p:nvPr>
        </p:nvSpPr>
        <p:spPr/>
        <p:txBody>
          <a:bodyPr>
            <a:normAutofit/>
          </a:bodyPr>
          <a:lstStyle/>
          <a:p>
            <a:pPr eaLnBrk="1" fontAlgn="auto" hangingPunct="1">
              <a:spcAft>
                <a:spcPts val="0"/>
              </a:spcAft>
              <a:defRPr/>
            </a:pPr>
            <a:r>
              <a:rPr lang="es-AR" dirty="0" smtClean="0">
                <a:solidFill>
                  <a:schemeClr val="tx2">
                    <a:satMod val="200000"/>
                  </a:schemeClr>
                </a:solidFill>
              </a:rPr>
              <a:t>Problema de la causalidad</a:t>
            </a:r>
            <a:endParaRPr lang="es-AR" dirty="0">
              <a:solidFill>
                <a:schemeClr val="tx2">
                  <a:satMod val="200000"/>
                </a:schemeClr>
              </a:solidFill>
            </a:endParaRPr>
          </a:p>
        </p:txBody>
      </p:sp>
    </p:spTree>
    <p:extLst>
      <p:ext uri="{BB962C8B-B14F-4D97-AF65-F5344CB8AC3E}">
        <p14:creationId xmlns:p14="http://schemas.microsoft.com/office/powerpoint/2010/main" val="3943449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2 Marcador de contenido"/>
          <p:cNvSpPr>
            <a:spLocks noGrp="1"/>
          </p:cNvSpPr>
          <p:nvPr>
            <p:ph idx="1"/>
          </p:nvPr>
        </p:nvSpPr>
        <p:spPr>
          <a:xfrm>
            <a:off x="395536" y="1340768"/>
            <a:ext cx="6447501" cy="3880773"/>
          </a:xfrm>
        </p:spPr>
        <p:txBody>
          <a:bodyPr>
            <a:noAutofit/>
          </a:bodyPr>
          <a:lstStyle/>
          <a:p>
            <a:pPr eaLnBrk="1" hangingPunct="1">
              <a:buFont typeface="Wingdings 2" pitchFamily="18" charset="2"/>
              <a:buChar char=""/>
            </a:pPr>
            <a:r>
              <a:rPr lang="es-AR" sz="2800" dirty="0" smtClean="0"/>
              <a:t>Decisión, resolución: Ej.</a:t>
            </a:r>
            <a:br>
              <a:rPr lang="es-AR" sz="2800" dirty="0" smtClean="0"/>
            </a:br>
            <a:r>
              <a:rPr lang="es-AR" sz="2800" dirty="0" smtClean="0"/>
              <a:t>ha tomado la determinación de readmitir a los despedidos. </a:t>
            </a:r>
          </a:p>
          <a:p>
            <a:pPr eaLnBrk="1" hangingPunct="1">
              <a:buFont typeface="Wingdings 2" pitchFamily="18" charset="2"/>
              <a:buChar char=""/>
            </a:pPr>
            <a:r>
              <a:rPr lang="es-AR" sz="2800" dirty="0" smtClean="0"/>
              <a:t>Establecimiento de los límites de una cosa: Ej.</a:t>
            </a:r>
            <a:br>
              <a:rPr lang="es-AR" sz="2800" dirty="0" smtClean="0"/>
            </a:br>
            <a:r>
              <a:rPr lang="es-AR" sz="2800" dirty="0" smtClean="0"/>
              <a:t>determinación de fronteras. </a:t>
            </a:r>
          </a:p>
          <a:p>
            <a:pPr eaLnBrk="1" hangingPunct="1">
              <a:buFont typeface="Wingdings 2" pitchFamily="18" charset="2"/>
              <a:buChar char=""/>
            </a:pPr>
            <a:r>
              <a:rPr lang="es-AR" sz="2800" dirty="0" smtClean="0"/>
              <a:t>Establecimiento o definición de las características de alguna cosa: Ej.</a:t>
            </a:r>
            <a:br>
              <a:rPr lang="es-AR" sz="2800" dirty="0" smtClean="0"/>
            </a:br>
            <a:r>
              <a:rPr lang="es-AR" sz="2800" dirty="0" smtClean="0"/>
              <a:t>la determinación de las causas de la muerte corresponde al médico forense.</a:t>
            </a:r>
          </a:p>
        </p:txBody>
      </p:sp>
      <p:sp>
        <p:nvSpPr>
          <p:cNvPr id="2" name="1 Título"/>
          <p:cNvSpPr>
            <a:spLocks noGrp="1"/>
          </p:cNvSpPr>
          <p:nvPr>
            <p:ph type="title"/>
          </p:nvPr>
        </p:nvSpPr>
        <p:spPr/>
        <p:txBody>
          <a:bodyPr/>
          <a:lstStyle/>
          <a:p>
            <a:pPr eaLnBrk="1" fontAlgn="auto" hangingPunct="1">
              <a:spcAft>
                <a:spcPts val="0"/>
              </a:spcAft>
              <a:defRPr/>
            </a:pPr>
            <a:r>
              <a:rPr lang="es-AR" dirty="0" smtClean="0">
                <a:solidFill>
                  <a:schemeClr val="tx2">
                    <a:satMod val="200000"/>
                  </a:schemeClr>
                </a:solidFill>
              </a:rPr>
              <a:t>Determinación</a:t>
            </a:r>
            <a:endParaRPr lang="es-AR" dirty="0">
              <a:solidFill>
                <a:schemeClr val="tx2">
                  <a:satMod val="200000"/>
                </a:schemeClr>
              </a:solidFill>
            </a:endParaRPr>
          </a:p>
        </p:txBody>
      </p:sp>
    </p:spTree>
    <p:extLst>
      <p:ext uri="{BB962C8B-B14F-4D97-AF65-F5344CB8AC3E}">
        <p14:creationId xmlns:p14="http://schemas.microsoft.com/office/powerpoint/2010/main" val="1185067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2 Marcador de contenido"/>
          <p:cNvSpPr>
            <a:spLocks noGrp="1"/>
          </p:cNvSpPr>
          <p:nvPr>
            <p:ph idx="1"/>
          </p:nvPr>
        </p:nvSpPr>
        <p:spPr>
          <a:xfrm>
            <a:off x="467544" y="1484784"/>
            <a:ext cx="6447501" cy="3880773"/>
          </a:xfrm>
        </p:spPr>
        <p:txBody>
          <a:bodyPr>
            <a:noAutofit/>
          </a:bodyPr>
          <a:lstStyle/>
          <a:p>
            <a:pPr eaLnBrk="1" hangingPunct="1"/>
            <a:r>
              <a:rPr lang="es-AR" sz="2000" dirty="0" smtClean="0"/>
              <a:t> </a:t>
            </a:r>
            <a:r>
              <a:rPr lang="es-AR" sz="3200" dirty="0" smtClean="0"/>
              <a:t>Diferentes tipos de condicionamiento que puede existir entre un hecho y otro.</a:t>
            </a:r>
          </a:p>
          <a:p>
            <a:pPr eaLnBrk="1" hangingPunct="1"/>
            <a:r>
              <a:rPr lang="es-AR" sz="3200" dirty="0" smtClean="0"/>
              <a:t>Determinación entre dos hechos, forma como se relacionan o condicionan entre si.</a:t>
            </a:r>
          </a:p>
          <a:p>
            <a:pPr eaLnBrk="1" hangingPunct="1"/>
            <a:r>
              <a:rPr lang="es-AR" sz="3200" dirty="0" smtClean="0"/>
              <a:t>Adoptan diversas formas</a:t>
            </a:r>
          </a:p>
          <a:p>
            <a:pPr eaLnBrk="1" hangingPunct="1"/>
            <a:r>
              <a:rPr lang="es-AR" sz="3200" dirty="0" smtClean="0"/>
              <a:t>Cuatro son las más importantes:  </a:t>
            </a:r>
          </a:p>
        </p:txBody>
      </p:sp>
      <p:sp>
        <p:nvSpPr>
          <p:cNvPr id="2" name="1 Título"/>
          <p:cNvSpPr>
            <a:spLocks noGrp="1"/>
          </p:cNvSpPr>
          <p:nvPr>
            <p:ph type="title"/>
          </p:nvPr>
        </p:nvSpPr>
        <p:spPr/>
        <p:txBody>
          <a:bodyPr>
            <a:normAutofit/>
          </a:bodyPr>
          <a:lstStyle/>
          <a:p>
            <a:pPr eaLnBrk="1" fontAlgn="auto" hangingPunct="1">
              <a:spcAft>
                <a:spcPts val="0"/>
              </a:spcAft>
              <a:defRPr/>
            </a:pPr>
            <a:r>
              <a:rPr lang="es-AR" dirty="0" smtClean="0">
                <a:solidFill>
                  <a:schemeClr val="tx2">
                    <a:satMod val="200000"/>
                  </a:schemeClr>
                </a:solidFill>
              </a:rPr>
              <a:t>Tipos de determinación</a:t>
            </a:r>
            <a:endParaRPr lang="es-AR" dirty="0">
              <a:solidFill>
                <a:schemeClr val="tx2">
                  <a:satMod val="200000"/>
                </a:schemeClr>
              </a:solidFill>
            </a:endParaRPr>
          </a:p>
        </p:txBody>
      </p:sp>
    </p:spTree>
    <p:extLst>
      <p:ext uri="{BB962C8B-B14F-4D97-AF65-F5344CB8AC3E}">
        <p14:creationId xmlns:p14="http://schemas.microsoft.com/office/powerpoint/2010/main" val="46439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28625" y="642938"/>
          <a:ext cx="8229600" cy="6461720"/>
        </p:xfrm>
        <a:graphic>
          <a:graphicData uri="http://schemas.openxmlformats.org/drawingml/2006/table">
            <a:tbl>
              <a:tblPr firstRow="1" bandRow="1">
                <a:tableStyleId>{616DA210-FB5B-4158-B5E0-FEB733F419BA}</a:tableStyleId>
              </a:tblPr>
              <a:tblGrid>
                <a:gridCol w="3643309"/>
                <a:gridCol w="4586291"/>
              </a:tblGrid>
              <a:tr h="1310498">
                <a:tc>
                  <a:txBody>
                    <a:bodyPr/>
                    <a:lstStyle/>
                    <a:p>
                      <a:r>
                        <a:rPr lang="es-AR" sz="1800" dirty="0" smtClean="0"/>
                        <a:t>a) CONDICIONES NECESARIAS</a:t>
                      </a:r>
                      <a:endParaRPr lang="es-AR" sz="1800" dirty="0"/>
                    </a:p>
                  </a:txBody>
                  <a:tcPr marT="45715" marB="45715"/>
                </a:tc>
                <a:tc>
                  <a:txBody>
                    <a:bodyPr/>
                    <a:lstStyle/>
                    <a:p>
                      <a:pPr algn="just"/>
                      <a:r>
                        <a:rPr lang="es-AR" sz="2000" dirty="0" smtClean="0"/>
                        <a:t>Imprescindibles,</a:t>
                      </a:r>
                      <a:r>
                        <a:rPr lang="es-AR" sz="2000" baseline="0" dirty="0" smtClean="0"/>
                        <a:t> necesarias  para que se produzca un hecho, lo cual no quiere decir que  cada vez que se encuentren  ocurra el fenómeno estudiado.</a:t>
                      </a:r>
                      <a:endParaRPr lang="es-AR" sz="2000" dirty="0"/>
                    </a:p>
                  </a:txBody>
                  <a:tcPr marT="45715" marB="45715"/>
                </a:tc>
              </a:tr>
              <a:tr h="1310498">
                <a:tc>
                  <a:txBody>
                    <a:bodyPr/>
                    <a:lstStyle/>
                    <a:p>
                      <a:r>
                        <a:rPr lang="es-AR" sz="1800" dirty="0" smtClean="0"/>
                        <a:t>B) CONDICIONES SUFICIENTES</a:t>
                      </a:r>
                    </a:p>
                    <a:p>
                      <a:r>
                        <a:rPr lang="es-AR" sz="1800" dirty="0" smtClean="0"/>
                        <a:t> </a:t>
                      </a:r>
                      <a:endParaRPr lang="es-AR" sz="1800" baseline="0" dirty="0" smtClean="0"/>
                    </a:p>
                    <a:p>
                      <a:r>
                        <a:rPr lang="es-AR" sz="1800" baseline="0" dirty="0" smtClean="0"/>
                        <a:t> </a:t>
                      </a:r>
                      <a:endParaRPr lang="es-AR" sz="1800" dirty="0"/>
                    </a:p>
                  </a:txBody>
                  <a:tcPr marT="45715" marB="45715"/>
                </a:tc>
                <a:tc>
                  <a:txBody>
                    <a:bodyPr/>
                    <a:lstStyle/>
                    <a:p>
                      <a:pPr algn="just"/>
                      <a:r>
                        <a:rPr lang="es-AR" sz="2000" dirty="0" smtClean="0"/>
                        <a:t>Siempre que aparecen</a:t>
                      </a:r>
                      <a:r>
                        <a:rPr lang="es-AR" sz="2000" baseline="0" dirty="0" smtClean="0"/>
                        <a:t> desencadenan el suceso de estudio, aunque no es necesario que estén presentes para producirlo</a:t>
                      </a:r>
                      <a:endParaRPr lang="es-AR" sz="2000" dirty="0"/>
                    </a:p>
                  </a:txBody>
                  <a:tcPr marT="45715" marB="45715"/>
                </a:tc>
              </a:tr>
              <a:tr h="1615265">
                <a:tc>
                  <a:txBody>
                    <a:bodyPr/>
                    <a:lstStyle/>
                    <a:p>
                      <a:r>
                        <a:rPr lang="es-AR" sz="1800" dirty="0" smtClean="0"/>
                        <a:t>c)</a:t>
                      </a:r>
                      <a:r>
                        <a:rPr lang="es-AR" sz="1800" baseline="0" dirty="0" smtClean="0"/>
                        <a:t> CONDICIONES CONTRIBUYENTES</a:t>
                      </a:r>
                      <a:endParaRPr lang="es-AR" sz="1800" dirty="0"/>
                    </a:p>
                  </a:txBody>
                  <a:tcPr marT="45715" marB="45715"/>
                </a:tc>
                <a:tc>
                  <a:txBody>
                    <a:bodyPr/>
                    <a:lstStyle/>
                    <a:p>
                      <a:pPr algn="just"/>
                      <a:r>
                        <a:rPr lang="es-AR" sz="2000" dirty="0" smtClean="0"/>
                        <a:t>Favorecen de manera decisiva el suceso investigado y que generalmente</a:t>
                      </a:r>
                      <a:r>
                        <a:rPr lang="es-AR" sz="2000" baseline="0" dirty="0" smtClean="0"/>
                        <a:t> suelen producirlo, aunque no alcance un determinismo que pueda considerarse como necesario o suficiente.</a:t>
                      </a:r>
                      <a:endParaRPr lang="es-AR" sz="2000" dirty="0"/>
                    </a:p>
                  </a:txBody>
                  <a:tcPr marT="45715" marB="45715"/>
                </a:tc>
              </a:tr>
              <a:tr h="1615265">
                <a:tc>
                  <a:txBody>
                    <a:bodyPr/>
                    <a:lstStyle/>
                    <a:p>
                      <a:r>
                        <a:rPr lang="es-AR" sz="1800" baseline="0" dirty="0" smtClean="0"/>
                        <a:t>d) CONDICIONES CONTINGENTES</a:t>
                      </a:r>
                      <a:endParaRPr lang="es-AR" sz="1800" dirty="0"/>
                    </a:p>
                  </a:txBody>
                  <a:tcPr marT="45715" marB="45715"/>
                </a:tc>
                <a:tc>
                  <a:txBody>
                    <a:bodyPr/>
                    <a:lstStyle/>
                    <a:p>
                      <a:r>
                        <a:rPr lang="es-AR" sz="2000" dirty="0" smtClean="0"/>
                        <a:t>Pudiendo favorecer la ocurrencia del hecho estudiado, se presentan solo eventualmente, pudiendo estar por completo ausentes en las mayoría</a:t>
                      </a:r>
                      <a:r>
                        <a:rPr lang="es-AR" sz="2000" baseline="0" dirty="0" smtClean="0"/>
                        <a:t> de los casos</a:t>
                      </a:r>
                      <a:endParaRPr lang="es-AR" sz="2000" dirty="0"/>
                    </a:p>
                  </a:txBody>
                  <a:tcPr marT="45715" marB="45715"/>
                </a:tc>
              </a:tr>
            </a:tbl>
          </a:graphicData>
        </a:graphic>
      </p:graphicFrame>
    </p:spTree>
    <p:extLst>
      <p:ext uri="{BB962C8B-B14F-4D97-AF65-F5344CB8AC3E}">
        <p14:creationId xmlns:p14="http://schemas.microsoft.com/office/powerpoint/2010/main" val="3905213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2 Marcador de contenido"/>
          <p:cNvSpPr>
            <a:spLocks noGrp="1"/>
          </p:cNvSpPr>
          <p:nvPr>
            <p:ph idx="1"/>
          </p:nvPr>
        </p:nvSpPr>
        <p:spPr>
          <a:xfrm>
            <a:off x="457200" y="1285875"/>
            <a:ext cx="8229600" cy="4840288"/>
          </a:xfrm>
        </p:spPr>
        <p:txBody>
          <a:bodyPr>
            <a:normAutofit/>
          </a:bodyPr>
          <a:lstStyle/>
          <a:p>
            <a:pPr algn="just" eaLnBrk="1" hangingPunct="1"/>
            <a:r>
              <a:rPr lang="es-AR" sz="3200" dirty="0" smtClean="0"/>
              <a:t>Cualquier característica o cualidad de la realidad que es susceptible de asumir diferentes valores.</a:t>
            </a:r>
          </a:p>
          <a:p>
            <a:pPr eaLnBrk="1" hangingPunct="1"/>
            <a:r>
              <a:rPr lang="es-AR" sz="3200" dirty="0" smtClean="0"/>
              <a:t>Ejemplo: una mesa,  puede ser en si una variable, pero si nos referimos a la altura de la mesa, estamos en presencia de una variable. ¿Porque?</a:t>
            </a:r>
          </a:p>
        </p:txBody>
      </p:sp>
      <p:sp>
        <p:nvSpPr>
          <p:cNvPr id="2" name="1 Título"/>
          <p:cNvSpPr>
            <a:spLocks noGrp="1"/>
          </p:cNvSpPr>
          <p:nvPr>
            <p:ph type="title"/>
          </p:nvPr>
        </p:nvSpPr>
        <p:spPr>
          <a:xfrm>
            <a:off x="457200" y="274638"/>
            <a:ext cx="8229600" cy="868362"/>
          </a:xfrm>
        </p:spPr>
        <p:txBody>
          <a:bodyPr>
            <a:normAutofit/>
          </a:bodyPr>
          <a:lstStyle/>
          <a:p>
            <a:pPr eaLnBrk="1" fontAlgn="auto" hangingPunct="1">
              <a:spcAft>
                <a:spcPts val="0"/>
              </a:spcAft>
              <a:defRPr/>
            </a:pPr>
            <a:r>
              <a:rPr lang="es-AR" dirty="0" err="1" smtClean="0">
                <a:solidFill>
                  <a:schemeClr val="tx2">
                    <a:satMod val="200000"/>
                  </a:schemeClr>
                </a:solidFill>
              </a:rPr>
              <a:t>VARIABLe</a:t>
            </a:r>
            <a:endParaRPr lang="es-AR" dirty="0">
              <a:solidFill>
                <a:schemeClr val="tx2">
                  <a:satMod val="200000"/>
                </a:schemeClr>
              </a:solidFill>
            </a:endParaRPr>
          </a:p>
        </p:txBody>
      </p:sp>
    </p:spTree>
    <p:extLst>
      <p:ext uri="{BB962C8B-B14F-4D97-AF65-F5344CB8AC3E}">
        <p14:creationId xmlns:p14="http://schemas.microsoft.com/office/powerpoint/2010/main" val="467425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TotalTime>
  <Words>1351</Words>
  <Application>Microsoft Office PowerPoint</Application>
  <PresentationFormat>Presentación en pantalla (4:3)</PresentationFormat>
  <Paragraphs>109</Paragraphs>
  <Slides>24</Slides>
  <Notes>17</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Concurrencia</vt:lpstr>
      <vt:lpstr>EL MARCO TEORICO</vt:lpstr>
      <vt:lpstr>Concepto</vt:lpstr>
      <vt:lpstr>Presentación de PowerPoint</vt:lpstr>
      <vt:lpstr>TEORIA</vt:lpstr>
      <vt:lpstr>Problema de la causalidad</vt:lpstr>
      <vt:lpstr>Determinación</vt:lpstr>
      <vt:lpstr>Tipos de determinación</vt:lpstr>
      <vt:lpstr>Presentación de PowerPoint</vt:lpstr>
      <vt:lpstr>VARIABLe</vt:lpstr>
      <vt:lpstr>Variables:</vt:lpstr>
      <vt:lpstr>Variables continuas:</vt:lpstr>
      <vt:lpstr>Variables discretas</vt:lpstr>
      <vt:lpstr>Relaciones entre Variables</vt:lpstr>
      <vt:lpstr>Variables  </vt:lpstr>
      <vt:lpstr>VARIABLES Y DIMENSIONES</vt:lpstr>
      <vt:lpstr>DIMENSION</vt:lpstr>
      <vt:lpstr>RELACIONES ENTRE VARIABLES</vt:lpstr>
      <vt:lpstr>Relaciones entre variables.</vt:lpstr>
      <vt:lpstr>Presentación de PowerPoint</vt:lpstr>
      <vt:lpstr>CONCEPTO DE HIPOTESIS</vt:lpstr>
      <vt:lpstr>Concepto de hipótesis.</vt:lpstr>
      <vt:lpstr>COMO FORMULAR EL MARCO TEÓRICO</vt:lpstr>
      <vt:lpstr>Como formular el marco teórico.</vt:lpstr>
      <vt:lpstr>Como formular el marco teórico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MARCO TEORICO</dc:title>
  <dc:creator>U1</dc:creator>
  <cp:lastModifiedBy>i3</cp:lastModifiedBy>
  <cp:revision>7</cp:revision>
  <cp:lastPrinted>2011-04-20T21:56:26Z</cp:lastPrinted>
  <dcterms:created xsi:type="dcterms:W3CDTF">2011-04-20T21:51:46Z</dcterms:created>
  <dcterms:modified xsi:type="dcterms:W3CDTF">2015-04-15T13:56:05Z</dcterms:modified>
</cp:coreProperties>
</file>