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4" r:id="rId6"/>
    <p:sldId id="260" r:id="rId7"/>
    <p:sldId id="265" r:id="rId8"/>
    <p:sldId id="261" r:id="rId9"/>
    <p:sldId id="266" r:id="rId10"/>
    <p:sldId id="262" r:id="rId11"/>
    <p:sldId id="263" r:id="rId12"/>
  </p:sldIdLst>
  <p:sldSz cx="12192000" cy="6858000"/>
  <p:notesSz cx="6858000" cy="9144000"/>
  <p:defaultText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13463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11776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5384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948831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7406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16352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2335129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40738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195863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751423-C34F-441D-BEF5-ABA18325CD8B}" type="datetimeFigureOut">
              <a:rPr lang="es-BO" smtClean="0"/>
              <a:t>14/04/2015</a:t>
            </a:fld>
            <a:endParaRPr lang="es-BO"/>
          </a:p>
        </p:txBody>
      </p:sp>
      <p:sp>
        <p:nvSpPr>
          <p:cNvPr id="5" name="Footer Placeholder 4"/>
          <p:cNvSpPr>
            <a:spLocks noGrp="1"/>
          </p:cNvSpPr>
          <p:nvPr>
            <p:ph type="ftr" sz="quarter" idx="11"/>
          </p:nvPr>
        </p:nvSpPr>
        <p:spPr/>
        <p:txBody>
          <a:bodyPr/>
          <a:lstStyle/>
          <a:p>
            <a:endParaRPr lang="es-BO"/>
          </a:p>
        </p:txBody>
      </p:sp>
      <p:sp>
        <p:nvSpPr>
          <p:cNvPr id="6" name="Slide Number Placeholder 5"/>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43698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751423-C34F-441D-BEF5-ABA18325CD8B}" type="datetimeFigureOut">
              <a:rPr lang="es-BO" smtClean="0"/>
              <a:t>14/04/2015</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906997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751423-C34F-441D-BEF5-ABA18325CD8B}" type="datetimeFigureOut">
              <a:rPr lang="es-BO" smtClean="0"/>
              <a:t>14/04/2015</a:t>
            </a:fld>
            <a:endParaRPr lang="es-BO"/>
          </a:p>
        </p:txBody>
      </p:sp>
      <p:sp>
        <p:nvSpPr>
          <p:cNvPr id="8" name="Footer Placeholder 7"/>
          <p:cNvSpPr>
            <a:spLocks noGrp="1"/>
          </p:cNvSpPr>
          <p:nvPr>
            <p:ph type="ftr" sz="quarter" idx="11"/>
          </p:nvPr>
        </p:nvSpPr>
        <p:spPr/>
        <p:txBody>
          <a:bodyPr/>
          <a:lstStyle/>
          <a:p>
            <a:endParaRPr lang="es-BO"/>
          </a:p>
        </p:txBody>
      </p:sp>
      <p:sp>
        <p:nvSpPr>
          <p:cNvPr id="9" name="Slide Number Placeholder 8"/>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65608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751423-C34F-441D-BEF5-ABA18325CD8B}" type="datetimeFigureOut">
              <a:rPr lang="es-BO" smtClean="0"/>
              <a:t>14/04/2015</a:t>
            </a:fld>
            <a:endParaRPr lang="es-BO"/>
          </a:p>
        </p:txBody>
      </p:sp>
      <p:sp>
        <p:nvSpPr>
          <p:cNvPr id="4" name="Footer Placeholder 3"/>
          <p:cNvSpPr>
            <a:spLocks noGrp="1"/>
          </p:cNvSpPr>
          <p:nvPr>
            <p:ph type="ftr" sz="quarter" idx="11"/>
          </p:nvPr>
        </p:nvSpPr>
        <p:spPr/>
        <p:txBody>
          <a:bodyPr/>
          <a:lstStyle/>
          <a:p>
            <a:endParaRPr lang="es-BO"/>
          </a:p>
        </p:txBody>
      </p:sp>
      <p:sp>
        <p:nvSpPr>
          <p:cNvPr id="5" name="Slide Number Placeholder 4"/>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63408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51423-C34F-441D-BEF5-ABA18325CD8B}" type="datetimeFigureOut">
              <a:rPr lang="es-BO" smtClean="0"/>
              <a:t>14/04/2015</a:t>
            </a:fld>
            <a:endParaRPr lang="es-BO"/>
          </a:p>
        </p:txBody>
      </p:sp>
      <p:sp>
        <p:nvSpPr>
          <p:cNvPr id="3" name="Footer Placeholder 2"/>
          <p:cNvSpPr>
            <a:spLocks noGrp="1"/>
          </p:cNvSpPr>
          <p:nvPr>
            <p:ph type="ftr" sz="quarter" idx="11"/>
          </p:nvPr>
        </p:nvSpPr>
        <p:spPr/>
        <p:txBody>
          <a:bodyPr/>
          <a:lstStyle/>
          <a:p>
            <a:endParaRPr lang="es-BO"/>
          </a:p>
        </p:txBody>
      </p:sp>
      <p:sp>
        <p:nvSpPr>
          <p:cNvPr id="4" name="Slide Number Placeholder 3"/>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194362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751423-C34F-441D-BEF5-ABA18325CD8B}" type="datetimeFigureOut">
              <a:rPr lang="es-BO" smtClean="0"/>
              <a:t>14/04/2015</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232005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751423-C34F-441D-BEF5-ABA18325CD8B}" type="datetimeFigureOut">
              <a:rPr lang="es-BO" smtClean="0"/>
              <a:t>14/04/2015</a:t>
            </a:fld>
            <a:endParaRPr lang="es-BO"/>
          </a:p>
        </p:txBody>
      </p:sp>
      <p:sp>
        <p:nvSpPr>
          <p:cNvPr id="6" name="Footer Placeholder 5"/>
          <p:cNvSpPr>
            <a:spLocks noGrp="1"/>
          </p:cNvSpPr>
          <p:nvPr>
            <p:ph type="ftr" sz="quarter" idx="11"/>
          </p:nvPr>
        </p:nvSpPr>
        <p:spPr/>
        <p:txBody>
          <a:bodyPr/>
          <a:lstStyle/>
          <a:p>
            <a:endParaRPr lang="es-BO"/>
          </a:p>
        </p:txBody>
      </p:sp>
      <p:sp>
        <p:nvSpPr>
          <p:cNvPr id="7" name="Slide Number Placeholder 6"/>
          <p:cNvSpPr>
            <a:spLocks noGrp="1"/>
          </p:cNvSpPr>
          <p:nvPr>
            <p:ph type="sldNum" sz="quarter" idx="12"/>
          </p:nvPr>
        </p:nvSpPr>
        <p:spPr/>
        <p:txBody>
          <a:bodyPr/>
          <a:lstStyle/>
          <a:p>
            <a:fld id="{D6229195-58F5-4947-B68D-8F0BCA377F44}" type="slidenum">
              <a:rPr lang="es-BO" smtClean="0"/>
              <a:t>‹Nº›</a:t>
            </a:fld>
            <a:endParaRPr lang="es-BO"/>
          </a:p>
        </p:txBody>
      </p:sp>
    </p:spTree>
    <p:extLst>
      <p:ext uri="{BB962C8B-B14F-4D97-AF65-F5344CB8AC3E}">
        <p14:creationId xmlns:p14="http://schemas.microsoft.com/office/powerpoint/2010/main" val="313083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751423-C34F-441D-BEF5-ABA18325CD8B}" type="datetimeFigureOut">
              <a:rPr lang="es-BO" smtClean="0"/>
              <a:t>14/04/2015</a:t>
            </a:fld>
            <a:endParaRPr lang="es-B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B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6229195-58F5-4947-B68D-8F0BCA377F44}" type="slidenum">
              <a:rPr lang="es-BO" smtClean="0"/>
              <a:t>‹Nº›</a:t>
            </a:fld>
            <a:endParaRPr lang="es-BO"/>
          </a:p>
        </p:txBody>
      </p:sp>
    </p:spTree>
    <p:extLst>
      <p:ext uri="{BB962C8B-B14F-4D97-AF65-F5344CB8AC3E}">
        <p14:creationId xmlns:p14="http://schemas.microsoft.com/office/powerpoint/2010/main" val="38101730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BO" dirty="0" smtClean="0"/>
              <a:t>PLANEAMIENTO DE LA INVESTIGACIÓN</a:t>
            </a:r>
            <a:endParaRPr lang="es-BO" dirty="0"/>
          </a:p>
        </p:txBody>
      </p:sp>
      <p:sp>
        <p:nvSpPr>
          <p:cNvPr id="3" name="Subtítulo 2"/>
          <p:cNvSpPr>
            <a:spLocks noGrp="1"/>
          </p:cNvSpPr>
          <p:nvPr>
            <p:ph type="subTitle" idx="1"/>
          </p:nvPr>
        </p:nvSpPr>
        <p:spPr/>
        <p:txBody>
          <a:bodyPr/>
          <a:lstStyle/>
          <a:p>
            <a:endParaRPr lang="es-BO" dirty="0" smtClean="0"/>
          </a:p>
          <a:p>
            <a:r>
              <a:rPr lang="es-BO" sz="3600" b="1" dirty="0" smtClean="0"/>
              <a:t>TEMA N° 4</a:t>
            </a:r>
            <a:endParaRPr lang="es-BO" sz="3600" b="1" dirty="0"/>
          </a:p>
        </p:txBody>
      </p:sp>
    </p:spTree>
    <p:extLst>
      <p:ext uri="{BB962C8B-B14F-4D97-AF65-F5344CB8AC3E}">
        <p14:creationId xmlns:p14="http://schemas.microsoft.com/office/powerpoint/2010/main" val="2687262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BO" dirty="0"/>
          </a:p>
        </p:txBody>
      </p:sp>
      <p:sp>
        <p:nvSpPr>
          <p:cNvPr id="3" name="Marcador de contenido 2"/>
          <p:cNvSpPr>
            <a:spLocks noGrp="1"/>
          </p:cNvSpPr>
          <p:nvPr>
            <p:ph idx="1"/>
          </p:nvPr>
        </p:nvSpPr>
        <p:spPr/>
        <p:txBody>
          <a:bodyPr/>
          <a:lstStyle/>
          <a:p>
            <a:endParaRPr lang="es-BO"/>
          </a:p>
        </p:txBody>
      </p:sp>
    </p:spTree>
    <p:extLst>
      <p:ext uri="{BB962C8B-B14F-4D97-AF65-F5344CB8AC3E}">
        <p14:creationId xmlns:p14="http://schemas.microsoft.com/office/powerpoint/2010/main" val="51624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BO"/>
          </a:p>
        </p:txBody>
      </p:sp>
      <p:sp>
        <p:nvSpPr>
          <p:cNvPr id="3" name="Marcador de contenido 2"/>
          <p:cNvSpPr>
            <a:spLocks noGrp="1"/>
          </p:cNvSpPr>
          <p:nvPr>
            <p:ph idx="1"/>
          </p:nvPr>
        </p:nvSpPr>
        <p:spPr/>
        <p:txBody>
          <a:bodyPr/>
          <a:lstStyle/>
          <a:p>
            <a:endParaRPr lang="es-BO"/>
          </a:p>
        </p:txBody>
      </p:sp>
    </p:spTree>
    <p:extLst>
      <p:ext uri="{BB962C8B-B14F-4D97-AF65-F5344CB8AC3E}">
        <p14:creationId xmlns:p14="http://schemas.microsoft.com/office/powerpoint/2010/main" val="366341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BO" dirty="0" smtClean="0"/>
              <a:t>SELECCIÓN Y FORMULACIÓN DEL PROBLEMA</a:t>
            </a:r>
            <a:endParaRPr lang="es-BO" dirty="0"/>
          </a:p>
        </p:txBody>
      </p:sp>
      <p:sp>
        <p:nvSpPr>
          <p:cNvPr id="3" name="Marcador de contenido 2"/>
          <p:cNvSpPr>
            <a:spLocks noGrp="1"/>
          </p:cNvSpPr>
          <p:nvPr>
            <p:ph idx="1"/>
          </p:nvPr>
        </p:nvSpPr>
        <p:spPr>
          <a:xfrm>
            <a:off x="677334" y="1930400"/>
            <a:ext cx="10153798" cy="4483279"/>
          </a:xfrm>
        </p:spPr>
        <p:txBody>
          <a:bodyPr>
            <a:normAutofit/>
          </a:bodyPr>
          <a:lstStyle/>
          <a:p>
            <a:pPr algn="just"/>
            <a:r>
              <a:rPr lang="es-BO" sz="2000" dirty="0" smtClean="0">
                <a:solidFill>
                  <a:schemeClr val="tx1"/>
                </a:solidFill>
              </a:rPr>
              <a:t>El investigador – persona humana – intenta profundizar cualquier aspecto de la realidad que le circunda.</a:t>
            </a:r>
          </a:p>
          <a:p>
            <a:pPr algn="just"/>
            <a:r>
              <a:rPr lang="es-BO" sz="2000" dirty="0" smtClean="0">
                <a:solidFill>
                  <a:schemeClr val="tx1"/>
                </a:solidFill>
              </a:rPr>
              <a:t>La elección del problema a estudiar no ha de ser arbitraria, sino que, por el contrario, habrá de reflejar las particulares circunstancias que él y su sociedad viven.</a:t>
            </a:r>
          </a:p>
          <a:p>
            <a:pPr algn="just"/>
            <a:r>
              <a:rPr lang="es-BO" sz="2000" dirty="0" smtClean="0">
                <a:solidFill>
                  <a:schemeClr val="tx1"/>
                </a:solidFill>
              </a:rPr>
              <a:t>Existen innumerables formas en las que puede surgir un problema de investigación.  La relación de trabajo con alguna institución, organización o empresa ayuden aclarar aspectos </a:t>
            </a:r>
            <a:r>
              <a:rPr lang="es-BO" sz="2000" dirty="0" err="1" smtClean="0">
                <a:solidFill>
                  <a:schemeClr val="tx1"/>
                </a:solidFill>
              </a:rPr>
              <a:t>teorico</a:t>
            </a:r>
            <a:r>
              <a:rPr lang="es-BO" sz="2000" dirty="0" smtClean="0">
                <a:solidFill>
                  <a:schemeClr val="tx1"/>
                </a:solidFill>
              </a:rPr>
              <a:t>-prácticos o estrictamente teóricos que ayudarán al desarrollo de la investigación. Por ejemplo: estudiar la realidad socioeconómica y el tipo de aspiraciones académicas de los estudiantes de la universidad, si se está planteando desarrollar un plan extensivo de becas.</a:t>
            </a:r>
          </a:p>
          <a:p>
            <a:pPr algn="just"/>
            <a:r>
              <a:rPr lang="es-BO" sz="2000" dirty="0" smtClean="0">
                <a:solidFill>
                  <a:schemeClr val="tx1"/>
                </a:solidFill>
              </a:rPr>
              <a:t>En todos los casos la experiencia previa del investigador es la fuente mas importante de datos, y sistematizar mediante ciertos marcos teóricos.</a:t>
            </a:r>
          </a:p>
          <a:p>
            <a:pPr algn="just"/>
            <a:endParaRPr lang="es-BO" sz="2000" dirty="0">
              <a:solidFill>
                <a:schemeClr val="tx1"/>
              </a:solidFill>
            </a:endParaRPr>
          </a:p>
        </p:txBody>
      </p:sp>
    </p:spTree>
    <p:extLst>
      <p:ext uri="{BB962C8B-B14F-4D97-AF65-F5344CB8AC3E}">
        <p14:creationId xmlns:p14="http://schemas.microsoft.com/office/powerpoint/2010/main" val="284157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313385"/>
            <a:ext cx="8596668" cy="420710"/>
          </a:xfrm>
        </p:spPr>
        <p:txBody>
          <a:bodyPr>
            <a:normAutofit fontScale="90000"/>
          </a:bodyPr>
          <a:lstStyle/>
          <a:p>
            <a:r>
              <a:rPr lang="es-BO" dirty="0" smtClean="0"/>
              <a:t>Selección y formulación del problema.</a:t>
            </a:r>
            <a:endParaRPr lang="es-BO" dirty="0"/>
          </a:p>
        </p:txBody>
      </p:sp>
      <p:sp>
        <p:nvSpPr>
          <p:cNvPr id="3" name="Marcador de contenido 2"/>
          <p:cNvSpPr>
            <a:spLocks noGrp="1"/>
          </p:cNvSpPr>
          <p:nvPr>
            <p:ph idx="1"/>
          </p:nvPr>
        </p:nvSpPr>
        <p:spPr>
          <a:xfrm>
            <a:off x="677333" y="901521"/>
            <a:ext cx="10282588" cy="5525037"/>
          </a:xfrm>
        </p:spPr>
        <p:txBody>
          <a:bodyPr>
            <a:normAutofit fontScale="92500"/>
          </a:bodyPr>
          <a:lstStyle/>
          <a:p>
            <a:pPr algn="just"/>
            <a:r>
              <a:rPr lang="es-BO" dirty="0" smtClean="0"/>
              <a:t>Las posibles formas que puede presentarse el problema al investigador, pretende dar una idea de amplitud de situaciones que pueda ser encontrado un tema que tenga la importancia que justifique una investigación científica.</a:t>
            </a:r>
          </a:p>
          <a:p>
            <a:pPr algn="just"/>
            <a:r>
              <a:rPr lang="es-BO" dirty="0" smtClean="0"/>
              <a:t>Una vez seleccionada el área de investigación sobre la que se trabajará es preciso revisar la información .</a:t>
            </a:r>
          </a:p>
          <a:p>
            <a:pPr algn="just"/>
            <a:r>
              <a:rPr lang="es-BO" dirty="0" smtClean="0"/>
              <a:t>Problema de investigación no es lo mismo que un problema práctico, sino es un desafío en el plano del conocimiento.</a:t>
            </a:r>
          </a:p>
          <a:p>
            <a:pPr algn="just"/>
            <a:r>
              <a:rPr lang="es-BO" dirty="0" smtClean="0"/>
              <a:t>Un problema queda expresado bajo la forma de alguna o algunas preguntas básicas a ser respondidas.</a:t>
            </a:r>
          </a:p>
          <a:p>
            <a:pPr algn="just"/>
            <a:r>
              <a:rPr lang="es-BO" dirty="0" smtClean="0"/>
              <a:t>Formular correctamente un problema es alcanzar la mitad de su respuesta.</a:t>
            </a:r>
          </a:p>
          <a:p>
            <a:pPr algn="just"/>
            <a:r>
              <a:rPr lang="es-BO" dirty="0" smtClean="0"/>
              <a:t>¿Cómo puede lograrse esta adecuada formulación?</a:t>
            </a:r>
          </a:p>
          <a:p>
            <a:pPr algn="just"/>
            <a:r>
              <a:rPr lang="es-BO" dirty="0" smtClean="0"/>
              <a:t>1° Conocer el tema de estudio con la mayor profundidad accesible – sistematizar ideas y diversas posiciones que existan al respecto, lo cual permitirá construir la siguiente tarea: marco teórico.</a:t>
            </a:r>
          </a:p>
          <a:p>
            <a:pPr algn="just"/>
            <a:r>
              <a:rPr lang="es-BO" dirty="0" smtClean="0"/>
              <a:t>2° Definir que sabemos, que deseamos saber, que elementos presentan dudas, puntos de vista sin  aclarar del tema  seleccionado.</a:t>
            </a:r>
          </a:p>
          <a:p>
            <a:pPr algn="just"/>
            <a:r>
              <a:rPr lang="es-BO" dirty="0" smtClean="0"/>
              <a:t>3° Someter a un análisis lógico a nuestras proposiciones, ver su consistencia interior, su correspondencia o no con otros elementos teóricos ya conocidos. </a:t>
            </a:r>
            <a:endParaRPr lang="es-BO" dirty="0"/>
          </a:p>
        </p:txBody>
      </p:sp>
    </p:spTree>
    <p:extLst>
      <p:ext uri="{BB962C8B-B14F-4D97-AF65-F5344CB8AC3E}">
        <p14:creationId xmlns:p14="http://schemas.microsoft.com/office/powerpoint/2010/main" val="41410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02276"/>
            <a:ext cx="10050766" cy="746975"/>
          </a:xfrm>
        </p:spPr>
        <p:txBody>
          <a:bodyPr>
            <a:normAutofit/>
          </a:bodyPr>
          <a:lstStyle/>
          <a:p>
            <a:r>
              <a:rPr lang="es-BO" dirty="0" smtClean="0"/>
              <a:t>TIPOS DE INVESTIGACIÓN</a:t>
            </a:r>
            <a:endParaRPr lang="es-BO" dirty="0"/>
          </a:p>
        </p:txBody>
      </p:sp>
      <p:sp>
        <p:nvSpPr>
          <p:cNvPr id="3" name="Marcador de contenido 2"/>
          <p:cNvSpPr>
            <a:spLocks noGrp="1"/>
          </p:cNvSpPr>
          <p:nvPr>
            <p:ph idx="1"/>
          </p:nvPr>
        </p:nvSpPr>
        <p:spPr>
          <a:xfrm>
            <a:off x="677333" y="1146220"/>
            <a:ext cx="10437135" cy="5512157"/>
          </a:xfrm>
        </p:spPr>
        <p:txBody>
          <a:bodyPr>
            <a:normAutofit fontScale="92500"/>
          </a:bodyPr>
          <a:lstStyle/>
          <a:p>
            <a:pPr algn="just"/>
            <a:r>
              <a:rPr lang="es-BO" sz="2800" dirty="0" smtClean="0"/>
              <a:t>Seleccionado el problema que merezca la atención del investigador, se hace imprescindible formular la siguiente pregunta:  ¿Cuál es el objeto de estudiar el problema X?</a:t>
            </a:r>
          </a:p>
          <a:p>
            <a:r>
              <a:rPr lang="es-BO" sz="2800" dirty="0" smtClean="0"/>
              <a:t>Determinar los objetivos básicos que persigue la investigación</a:t>
            </a:r>
          </a:p>
          <a:p>
            <a:pPr algn="just"/>
            <a:r>
              <a:rPr lang="es-BO" sz="2800" dirty="0" smtClean="0"/>
              <a:t>Aportar nuevos conocimientos sobre algún aspecto de la realidad , intento de conocer algo, de averiguar algo, de saber algo.</a:t>
            </a:r>
          </a:p>
          <a:p>
            <a:pPr algn="just"/>
            <a:r>
              <a:rPr lang="es-BO" sz="2800" dirty="0" smtClean="0"/>
              <a:t>No es investigación: la prueba de un nuevo método de ventas a domicilio. En cambio, saber los sistemas de ventas más eficientes.</a:t>
            </a:r>
          </a:p>
          <a:p>
            <a:r>
              <a:rPr lang="es-BO" sz="2800" dirty="0" smtClean="0"/>
              <a:t>Una investigación puede satisfacer una amplia variedad de necesidades.</a:t>
            </a:r>
          </a:p>
          <a:p>
            <a:r>
              <a:rPr lang="es-BO" sz="2800" dirty="0" smtClean="0"/>
              <a:t>En otros casos un estudio esclarece algún problema.</a:t>
            </a:r>
          </a:p>
          <a:p>
            <a:pPr algn="just"/>
            <a:endParaRPr lang="es-BO" sz="2800" dirty="0" smtClean="0"/>
          </a:p>
          <a:p>
            <a:endParaRPr lang="es-BO" dirty="0"/>
          </a:p>
        </p:txBody>
      </p:sp>
    </p:spTree>
    <p:extLst>
      <p:ext uri="{BB962C8B-B14F-4D97-AF65-F5344CB8AC3E}">
        <p14:creationId xmlns:p14="http://schemas.microsoft.com/office/powerpoint/2010/main" val="386370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356315"/>
          </a:xfrm>
        </p:spPr>
        <p:txBody>
          <a:bodyPr>
            <a:normAutofit fontScale="90000"/>
          </a:bodyPr>
          <a:lstStyle/>
          <a:p>
            <a:endParaRPr lang="es-BO" dirty="0"/>
          </a:p>
        </p:txBody>
      </p:sp>
      <p:sp>
        <p:nvSpPr>
          <p:cNvPr id="3" name="Marcador de contenido 2"/>
          <p:cNvSpPr>
            <a:spLocks noGrp="1"/>
          </p:cNvSpPr>
          <p:nvPr>
            <p:ph idx="1"/>
          </p:nvPr>
        </p:nvSpPr>
        <p:spPr>
          <a:xfrm>
            <a:off x="677334" y="1262131"/>
            <a:ext cx="8596668" cy="4779232"/>
          </a:xfrm>
        </p:spPr>
        <p:txBody>
          <a:bodyPr>
            <a:normAutofit fontScale="92500" lnSpcReduction="10000"/>
          </a:bodyPr>
          <a:lstStyle/>
          <a:p>
            <a:pPr algn="just"/>
            <a:r>
              <a:rPr lang="es-BO" sz="2800" dirty="0"/>
              <a:t>Cuando analizamos los fines que persigue un trabajo, nos referimos a sus objetivos “extrínsecos o externos” porque se refieren a la utilidad fuera del ámbito estrictamente científico. Desde este punto de vista las investigaciones se clasifican en: “puras y aplicadas”</a:t>
            </a:r>
          </a:p>
          <a:p>
            <a:pPr algn="just"/>
            <a:r>
              <a:rPr lang="es-BO" sz="2800" dirty="0"/>
              <a:t>Son investigaciones PURAS aquellas que no persiguen una utilización inmediata,  que sus resultados no sean empleados en un futuro más o menos próximo. Ejemplo: indagaciones sobre la estructura atómica de la materia, trabajo sin aplicación concreta – años después se aplicó en las bombas atómicas.</a:t>
            </a:r>
          </a:p>
          <a:p>
            <a:endParaRPr lang="es-BO" dirty="0"/>
          </a:p>
        </p:txBody>
      </p:sp>
    </p:spTree>
    <p:extLst>
      <p:ext uri="{BB962C8B-B14F-4D97-AF65-F5344CB8AC3E}">
        <p14:creationId xmlns:p14="http://schemas.microsoft.com/office/powerpoint/2010/main" val="353356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1"/>
            <a:ext cx="8596668" cy="420710"/>
          </a:xfrm>
        </p:spPr>
        <p:txBody>
          <a:bodyPr>
            <a:normAutofit fontScale="90000"/>
          </a:bodyPr>
          <a:lstStyle/>
          <a:p>
            <a:r>
              <a:rPr lang="es-BO" dirty="0" smtClean="0"/>
              <a:t>Tipos de investigación.</a:t>
            </a:r>
            <a:endParaRPr lang="es-BO" dirty="0"/>
          </a:p>
        </p:txBody>
      </p:sp>
      <p:sp>
        <p:nvSpPr>
          <p:cNvPr id="3" name="Marcador de contenido 2"/>
          <p:cNvSpPr>
            <a:spLocks noGrp="1"/>
          </p:cNvSpPr>
          <p:nvPr>
            <p:ph idx="1"/>
          </p:nvPr>
        </p:nvSpPr>
        <p:spPr>
          <a:xfrm>
            <a:off x="677334" y="1236372"/>
            <a:ext cx="10411376" cy="5306096"/>
          </a:xfrm>
        </p:spPr>
        <p:txBody>
          <a:bodyPr/>
          <a:lstStyle/>
          <a:p>
            <a:r>
              <a:rPr lang="es-BO" dirty="0" smtClean="0"/>
              <a:t>En cambio la investigación APLICADA persigue fines más directos e inmediatos. Ejemplo, conocer las causas que provocan una enfermedad, con el fin de proteger la salud.</a:t>
            </a:r>
          </a:p>
          <a:p>
            <a:r>
              <a:rPr lang="es-BO" dirty="0" smtClean="0"/>
              <a:t>Sin embargo las investigaciones pura y aplicada no se contraponen, existe una complementación muy estrecha, una no puede existir sin la presencia de la otra.</a:t>
            </a:r>
          </a:p>
          <a:p>
            <a:r>
              <a:rPr lang="es-BO" dirty="0" smtClean="0"/>
              <a:t>En cuanto al tipo de conocimiento que se espera obtener al finalizar el trabajo, se encuentran los objetivos “internos o intrínsecos” de la investigación. Para ello es necesario preguntarse:</a:t>
            </a:r>
          </a:p>
          <a:p>
            <a:r>
              <a:rPr lang="es-BO" dirty="0" smtClean="0"/>
              <a:t>¿Qué es lo que deseamos o podemos llegar a saber sobre nuestro tema de estudio?</a:t>
            </a:r>
          </a:p>
          <a:p>
            <a:r>
              <a:rPr lang="es-BO" dirty="0" smtClean="0"/>
              <a:t>¿buscamos un simple conocimiento de tipo general que nos aproxime al conocimiento del problema?</a:t>
            </a:r>
          </a:p>
          <a:p>
            <a:r>
              <a:rPr lang="es-BO" dirty="0" smtClean="0"/>
              <a:t>¿Deseamos una descripción más o menos completa de una determinada realidad?...</a:t>
            </a:r>
          </a:p>
          <a:p>
            <a:r>
              <a:rPr lang="es-BO" dirty="0" smtClean="0"/>
              <a:t>Los tipos de investigaciones mas frecuentes que se plantean los investigadores, desde el punto de vista de los objetivos intrínsecos son:</a:t>
            </a:r>
          </a:p>
          <a:p>
            <a:r>
              <a:rPr lang="es-BO" dirty="0" smtClean="0"/>
              <a:t>a) EXPLORATORIAS. Visión general respecto a una determinada realidad.  Tema elegido ha sido poco explorado y reconocido, cuando es difícil formular hipótesis precisas.  </a:t>
            </a:r>
            <a:endParaRPr lang="es-BO" dirty="0"/>
          </a:p>
        </p:txBody>
      </p:sp>
    </p:spTree>
    <p:extLst>
      <p:ext uri="{BB962C8B-B14F-4D97-AF65-F5344CB8AC3E}">
        <p14:creationId xmlns:p14="http://schemas.microsoft.com/office/powerpoint/2010/main" val="350185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433589"/>
          </a:xfrm>
        </p:spPr>
        <p:txBody>
          <a:bodyPr>
            <a:normAutofit fontScale="90000"/>
          </a:bodyPr>
          <a:lstStyle/>
          <a:p>
            <a:endParaRPr lang="es-BO" dirty="0"/>
          </a:p>
        </p:txBody>
      </p:sp>
      <p:sp>
        <p:nvSpPr>
          <p:cNvPr id="3" name="Marcador de contenido 2"/>
          <p:cNvSpPr>
            <a:spLocks noGrp="1"/>
          </p:cNvSpPr>
          <p:nvPr>
            <p:ph idx="1"/>
          </p:nvPr>
        </p:nvSpPr>
        <p:spPr>
          <a:xfrm>
            <a:off x="677334" y="1223493"/>
            <a:ext cx="8596668" cy="4817869"/>
          </a:xfrm>
        </p:spPr>
        <p:txBody>
          <a:bodyPr>
            <a:normAutofit fontScale="92500" lnSpcReduction="10000"/>
          </a:bodyPr>
          <a:lstStyle/>
          <a:p>
            <a:r>
              <a:rPr lang="es-BO" sz="2800" dirty="0"/>
              <a:t>¿buscamos un simple conocimiento de tipo general que nos aproxime al conocimiento del problema?</a:t>
            </a:r>
          </a:p>
          <a:p>
            <a:r>
              <a:rPr lang="es-BO" sz="2800" dirty="0"/>
              <a:t>¿Deseamos una descripción más o menos completa de una determinada realidad?...</a:t>
            </a:r>
          </a:p>
          <a:p>
            <a:r>
              <a:rPr lang="es-BO" sz="2800" dirty="0"/>
              <a:t>Los tipos de investigaciones mas frecuentes que se plantean los investigadores, desde el punto de vista de los objetivos intrínsecos son:</a:t>
            </a:r>
          </a:p>
          <a:p>
            <a:r>
              <a:rPr lang="es-BO" sz="2800" dirty="0"/>
              <a:t>a) EXPLORATORIAS. Visión general respecto a una determinada realidad.  Tema elegido ha sido poco explorado y reconocido, cuando es difícil formular hipótesis precisas.  </a:t>
            </a:r>
          </a:p>
          <a:p>
            <a:endParaRPr lang="es-BO" dirty="0"/>
          </a:p>
        </p:txBody>
      </p:sp>
    </p:spTree>
    <p:extLst>
      <p:ext uri="{BB962C8B-B14F-4D97-AF65-F5344CB8AC3E}">
        <p14:creationId xmlns:p14="http://schemas.microsoft.com/office/powerpoint/2010/main" val="2109918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459346"/>
          </a:xfrm>
        </p:spPr>
        <p:txBody>
          <a:bodyPr>
            <a:normAutofit fontScale="90000"/>
          </a:bodyPr>
          <a:lstStyle/>
          <a:p>
            <a:r>
              <a:rPr lang="es-BO" dirty="0" smtClean="0"/>
              <a:t>Tipos de investigación.</a:t>
            </a:r>
            <a:endParaRPr lang="es-BO" dirty="0"/>
          </a:p>
        </p:txBody>
      </p:sp>
      <p:sp>
        <p:nvSpPr>
          <p:cNvPr id="3" name="Marcador de contenido 2"/>
          <p:cNvSpPr>
            <a:spLocks noGrp="1"/>
          </p:cNvSpPr>
          <p:nvPr>
            <p:ph idx="1"/>
          </p:nvPr>
        </p:nvSpPr>
        <p:spPr>
          <a:xfrm>
            <a:off x="677334" y="1223493"/>
            <a:ext cx="10411376" cy="4817869"/>
          </a:xfrm>
        </p:spPr>
        <p:txBody>
          <a:bodyPr>
            <a:noAutofit/>
          </a:bodyPr>
          <a:lstStyle/>
          <a:p>
            <a:pPr algn="just"/>
            <a:r>
              <a:rPr lang="es-BO" sz="2400" dirty="0" smtClean="0"/>
              <a:t>b) DESCRIPTIVAS. Su preocupación radica en describir algunas características fundamentales de conjuntos </a:t>
            </a:r>
            <a:r>
              <a:rPr lang="es-BO" sz="2400" dirty="0" err="1" smtClean="0"/>
              <a:t>homgéneos</a:t>
            </a:r>
            <a:r>
              <a:rPr lang="es-BO" sz="2400" dirty="0" smtClean="0"/>
              <a:t> de fenómenos utilizando criterios sistemáticos que permitan poner de manifiesto su estructura o comportamiento.</a:t>
            </a:r>
          </a:p>
          <a:p>
            <a:pPr algn="just"/>
            <a:r>
              <a:rPr lang="es-BO" sz="2400" dirty="0" smtClean="0"/>
              <a:t>c) EXPLICATIVAS. Determina los orígenes o las causas de un determinado conjunto de fenómenos, donde el objetivo es conocer por qué suceden ciertos hechos. Tipo de investigación que más profundiza el conocimiento de la realidad.</a:t>
            </a:r>
          </a:p>
          <a:p>
            <a:pPr algn="just"/>
            <a:r>
              <a:rPr lang="es-BO" sz="2400" dirty="0" smtClean="0"/>
              <a:t>Estos tipos de investigación no son cerradas o excluyentes  Un estudio descriptivo puede ser la continuación de otro exploratorio, pero no inversamente.</a:t>
            </a:r>
          </a:p>
          <a:p>
            <a:pPr algn="just"/>
            <a:r>
              <a:rPr lang="es-BO" sz="2400" dirty="0" smtClean="0"/>
              <a:t>Pueden llevarse a cabo trabajos exploratorio-descriptivo o descriptivo-explicativos de acuerdo a la naturaleza del problema y el estado del conocimiento del área temática.</a:t>
            </a:r>
          </a:p>
          <a:p>
            <a:pPr algn="just"/>
            <a:endParaRPr lang="es-BO" sz="2400" dirty="0"/>
          </a:p>
        </p:txBody>
      </p:sp>
    </p:spTree>
    <p:extLst>
      <p:ext uri="{BB962C8B-B14F-4D97-AF65-F5344CB8AC3E}">
        <p14:creationId xmlns:p14="http://schemas.microsoft.com/office/powerpoint/2010/main" val="334547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63639"/>
            <a:ext cx="8596668" cy="656823"/>
          </a:xfrm>
        </p:spPr>
        <p:txBody>
          <a:bodyPr>
            <a:normAutofit/>
          </a:bodyPr>
          <a:lstStyle/>
          <a:p>
            <a:r>
              <a:rPr lang="es-BO" dirty="0" smtClean="0"/>
              <a:t>DELIMITACIÓN TEMÁTICA.</a:t>
            </a:r>
            <a:endParaRPr lang="es-BO" dirty="0"/>
          </a:p>
        </p:txBody>
      </p:sp>
      <p:sp>
        <p:nvSpPr>
          <p:cNvPr id="3" name="Marcador de contenido 2"/>
          <p:cNvSpPr>
            <a:spLocks noGrp="1"/>
          </p:cNvSpPr>
          <p:nvPr>
            <p:ph idx="1"/>
          </p:nvPr>
        </p:nvSpPr>
        <p:spPr>
          <a:xfrm>
            <a:off x="677334" y="1120462"/>
            <a:ext cx="10231072" cy="5628067"/>
          </a:xfrm>
        </p:spPr>
        <p:txBody>
          <a:bodyPr>
            <a:normAutofit fontScale="92500"/>
          </a:bodyPr>
          <a:lstStyle/>
          <a:p>
            <a:r>
              <a:rPr lang="es-BO" sz="2400" dirty="0" smtClean="0"/>
              <a:t>Es una etapa ineludible en todo proceso de obtención de conocimientos, porque permite reducir el problema inicial a dimensiones prácticas .</a:t>
            </a:r>
          </a:p>
          <a:p>
            <a:r>
              <a:rPr lang="es-BO" sz="2400" dirty="0" smtClean="0"/>
              <a:t>Delimitar el tema significa enfocar en términos concretos las áreas de interés, especificar sus alcances, determinar sus límites.</a:t>
            </a:r>
          </a:p>
          <a:p>
            <a:r>
              <a:rPr lang="es-BO" sz="2400" dirty="0" smtClean="0"/>
              <a:t>Para hacerlo es necesario:</a:t>
            </a:r>
          </a:p>
          <a:p>
            <a:r>
              <a:rPr lang="es-BO" sz="2400" dirty="0" smtClean="0"/>
              <a:t>1° Tener una idea cabal del estado actual de los conocimientos en el campo temático</a:t>
            </a:r>
          </a:p>
          <a:p>
            <a:r>
              <a:rPr lang="es-BO" sz="2400" dirty="0" smtClean="0"/>
              <a:t>2° Revisión bibliográfica lo más amplia posible.</a:t>
            </a:r>
          </a:p>
          <a:p>
            <a:r>
              <a:rPr lang="es-BO" sz="2400" dirty="0" smtClean="0"/>
              <a:t>Esta delimitación debe efectuarse en cuanto a:</a:t>
            </a:r>
          </a:p>
          <a:p>
            <a:r>
              <a:rPr lang="es-BO" sz="2400" dirty="0" smtClean="0"/>
              <a:t>TIEMPO Y ESPACIO, para situar el problema en el contexto definido.</a:t>
            </a:r>
          </a:p>
          <a:p>
            <a:r>
              <a:rPr lang="es-BO" sz="2400" dirty="0" smtClean="0"/>
              <a:t>CONTENIDO. Profundidad con la que se tratará el tema, en amplio conocimiento en lo relativo al marco teórico.</a:t>
            </a:r>
          </a:p>
          <a:p>
            <a:r>
              <a:rPr lang="es-BO" sz="2400" dirty="0" smtClean="0"/>
              <a:t>Las tareas de investigación de esta manera se entrelazan y complementan </a:t>
            </a:r>
            <a:r>
              <a:rPr lang="es-BO" dirty="0" smtClean="0"/>
              <a:t>.</a:t>
            </a:r>
            <a:endParaRPr lang="es-BO" dirty="0"/>
          </a:p>
        </p:txBody>
      </p:sp>
    </p:spTree>
    <p:extLst>
      <p:ext uri="{BB962C8B-B14F-4D97-AF65-F5344CB8AC3E}">
        <p14:creationId xmlns:p14="http://schemas.microsoft.com/office/powerpoint/2010/main" val="34678243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120</TotalTime>
  <Words>1089</Words>
  <Application>Microsoft Office PowerPoint</Application>
  <PresentationFormat>Panorámica</PresentationFormat>
  <Paragraphs>55</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Trebuchet MS</vt:lpstr>
      <vt:lpstr>Wingdings 3</vt:lpstr>
      <vt:lpstr>Faceta</vt:lpstr>
      <vt:lpstr>PLANEAMIENTO DE LA INVESTIGACIÓN</vt:lpstr>
      <vt:lpstr>SELECCIÓN Y FORMULACIÓN DEL PROBLEMA</vt:lpstr>
      <vt:lpstr>Selección y formulación del problema.</vt:lpstr>
      <vt:lpstr>TIPOS DE INVESTIGACIÓN</vt:lpstr>
      <vt:lpstr>Presentación de PowerPoint</vt:lpstr>
      <vt:lpstr>Tipos de investigación.</vt:lpstr>
      <vt:lpstr>Presentación de PowerPoint</vt:lpstr>
      <vt:lpstr>Tipos de investigación.</vt:lpstr>
      <vt:lpstr>DELIMITACIÓN TEMÁTICA.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DE LA INVESTIGACIÓN</dc:title>
  <dc:creator>Maria Elena</dc:creator>
  <cp:lastModifiedBy>Maria Elena</cp:lastModifiedBy>
  <cp:revision>15</cp:revision>
  <dcterms:created xsi:type="dcterms:W3CDTF">2015-04-15T00:33:06Z</dcterms:created>
  <dcterms:modified xsi:type="dcterms:W3CDTF">2015-04-15T02:33:10Z</dcterms:modified>
</cp:coreProperties>
</file>